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82" r:id="rId3"/>
    <p:sldId id="386" r:id="rId4"/>
    <p:sldId id="385" r:id="rId5"/>
    <p:sldId id="389" r:id="rId6"/>
    <p:sldId id="257" r:id="rId7"/>
    <p:sldId id="390" r:id="rId8"/>
    <p:sldId id="259" r:id="rId9"/>
    <p:sldId id="392" r:id="rId10"/>
    <p:sldId id="260" r:id="rId11"/>
    <p:sldId id="393" r:id="rId12"/>
    <p:sldId id="263" r:id="rId13"/>
    <p:sldId id="396" r:id="rId14"/>
    <p:sldId id="270" r:id="rId15"/>
    <p:sldId id="401" r:id="rId16"/>
    <p:sldId id="271" r:id="rId17"/>
    <p:sldId id="402" r:id="rId18"/>
    <p:sldId id="273" r:id="rId19"/>
    <p:sldId id="404" r:id="rId20"/>
    <p:sldId id="275" r:id="rId21"/>
    <p:sldId id="406" r:id="rId22"/>
    <p:sldId id="276" r:id="rId23"/>
    <p:sldId id="407" r:id="rId24"/>
    <p:sldId id="279" r:id="rId25"/>
    <p:sldId id="410" r:id="rId26"/>
    <p:sldId id="287" r:id="rId27"/>
    <p:sldId id="418" r:id="rId28"/>
    <p:sldId id="291" r:id="rId29"/>
    <p:sldId id="422" r:id="rId30"/>
    <p:sldId id="296" r:id="rId31"/>
    <p:sldId id="427" r:id="rId32"/>
    <p:sldId id="302" r:id="rId33"/>
    <p:sldId id="433" r:id="rId34"/>
    <p:sldId id="306" r:id="rId35"/>
    <p:sldId id="436" r:id="rId36"/>
    <p:sldId id="313" r:id="rId37"/>
    <p:sldId id="442" r:id="rId3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938" autoAdjust="0"/>
  </p:normalViewPr>
  <p:slideViewPr>
    <p:cSldViewPr snapToGrid="0" snapToObjects="1">
      <p:cViewPr varScale="1">
        <p:scale>
          <a:sx n="107" d="100"/>
          <a:sy n="107" d="100"/>
        </p:scale>
        <p:origin x="114" y="1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91FDCC-7292-074B-86C3-E8DD72912AB3}"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38336256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1FDCC-7292-074B-86C3-E8DD72912AB3}"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9953600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1FDCC-7292-074B-86C3-E8DD72912AB3}"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248624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91FDCC-7292-074B-86C3-E8DD72912AB3}"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4153897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91FDCC-7292-074B-86C3-E8DD72912AB3}" type="datetimeFigureOut">
              <a:rPr lang="en-US" smtClean="0"/>
              <a:t>5/1/2017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4002533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91FDCC-7292-074B-86C3-E8DD72912AB3}"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2530234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91FDCC-7292-074B-86C3-E8DD72912AB3}" type="datetimeFigureOut">
              <a:rPr lang="en-US" smtClean="0"/>
              <a:t>5/1/2017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422329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91FDCC-7292-074B-86C3-E8DD72912AB3}" type="datetimeFigureOut">
              <a:rPr lang="en-US" smtClean="0"/>
              <a:t>5/1/2017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305942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91FDCC-7292-074B-86C3-E8DD72912AB3}" type="datetimeFigureOut">
              <a:rPr lang="en-US" smtClean="0"/>
              <a:t>5/1/2017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3323745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1FDCC-7292-074B-86C3-E8DD72912AB3}"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196016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91FDCC-7292-074B-86C3-E8DD72912AB3}" type="datetimeFigureOut">
              <a:rPr lang="en-US" smtClean="0"/>
              <a:t>5/1/2017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F6011B-FADE-254C-9D87-A247E2D3D9D9}" type="slidenum">
              <a:rPr lang="en-US" smtClean="0"/>
              <a:t>‹#›</a:t>
            </a:fld>
            <a:endParaRPr lang="en-US"/>
          </a:p>
        </p:txBody>
      </p:sp>
    </p:spTree>
    <p:extLst>
      <p:ext uri="{BB962C8B-B14F-4D97-AF65-F5344CB8AC3E}">
        <p14:creationId xmlns:p14="http://schemas.microsoft.com/office/powerpoint/2010/main" val="2410140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91FDCC-7292-074B-86C3-E8DD72912AB3}" type="datetimeFigureOut">
              <a:rPr lang="en-US" smtClean="0"/>
              <a:t>5/1/2017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F6011B-FADE-254C-9D87-A247E2D3D9D9}" type="slidenum">
              <a:rPr lang="en-US" smtClean="0"/>
              <a:t>‹#›</a:t>
            </a:fld>
            <a:endParaRPr lang="en-US"/>
          </a:p>
        </p:txBody>
      </p:sp>
    </p:spTree>
    <p:extLst>
      <p:ext uri="{BB962C8B-B14F-4D97-AF65-F5344CB8AC3E}">
        <p14:creationId xmlns:p14="http://schemas.microsoft.com/office/powerpoint/2010/main" val="2147468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7.xml"/><Relationship Id="rId1" Type="http://schemas.openxmlformats.org/officeDocument/2006/relationships/vmlDrawing" Target="../drawings/vmlDrawing2.v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5654" y="3345947"/>
            <a:ext cx="7772400" cy="1470025"/>
          </a:xfrm>
        </p:spPr>
        <p:txBody>
          <a:bodyPr/>
          <a:lstStyle/>
          <a:p>
            <a:r>
              <a:rPr lang="en-US" dirty="0" smtClean="0"/>
              <a:t>Physical Boot Camp</a:t>
            </a:r>
            <a:endParaRPr lang="en-US" dirty="0"/>
          </a:p>
        </p:txBody>
      </p:sp>
      <p:sp>
        <p:nvSpPr>
          <p:cNvPr id="3" name="Subtitle 2"/>
          <p:cNvSpPr>
            <a:spLocks noGrp="1"/>
          </p:cNvSpPr>
          <p:nvPr>
            <p:ph type="subTitle" idx="1"/>
          </p:nvPr>
        </p:nvSpPr>
        <p:spPr>
          <a:xfrm>
            <a:off x="1371600" y="4572643"/>
            <a:ext cx="6400800" cy="1752600"/>
          </a:xfrm>
        </p:spPr>
        <p:txBody>
          <a:bodyPr>
            <a:normAutofit fontScale="62500" lnSpcReduction="20000"/>
          </a:bodyPr>
          <a:lstStyle/>
          <a:p>
            <a:r>
              <a:rPr lang="en-US" b="1" smtClean="0">
                <a:solidFill>
                  <a:schemeClr val="tx1"/>
                </a:solidFill>
              </a:rPr>
              <a:t>5.5A Part 1</a:t>
            </a:r>
            <a:r>
              <a:rPr lang="en-US" b="1" dirty="0">
                <a:solidFill>
                  <a:schemeClr val="tx1"/>
                </a:solidFill>
              </a:rPr>
              <a:t>	</a:t>
            </a:r>
            <a:endParaRPr lang="en-US" b="1" dirty="0" smtClean="0">
              <a:solidFill>
                <a:schemeClr val="tx1"/>
              </a:solidFill>
            </a:endParaRPr>
          </a:p>
          <a:p>
            <a:r>
              <a:rPr lang="en-US" dirty="0" smtClean="0">
                <a:solidFill>
                  <a:schemeClr val="tx1"/>
                </a:solidFill>
              </a:rPr>
              <a:t>Classify </a:t>
            </a:r>
            <a:r>
              <a:rPr lang="en-US" dirty="0">
                <a:solidFill>
                  <a:schemeClr val="tx1"/>
                </a:solidFill>
              </a:rPr>
              <a:t>matter based on physical properties including: mass, magnetism, physical state (solid, liquid and gas), relative density (sinking and floating), solubility in water, and the ability to conduct or insulate thermal energy or electric energy.</a:t>
            </a:r>
          </a:p>
          <a:p>
            <a:endParaRPr lang="en-US" dirty="0"/>
          </a:p>
        </p:txBody>
      </p:sp>
      <p:pic>
        <p:nvPicPr>
          <p:cNvPr id="4" name="Picture 3"/>
          <p:cNvPicPr>
            <a:picLocks noChangeAspect="1"/>
          </p:cNvPicPr>
          <p:nvPr/>
        </p:nvPicPr>
        <p:blipFill>
          <a:blip r:embed="rId2"/>
          <a:stretch>
            <a:fillRect/>
          </a:stretch>
        </p:blipFill>
        <p:spPr>
          <a:xfrm>
            <a:off x="2588214" y="531993"/>
            <a:ext cx="4037004" cy="3297933"/>
          </a:xfrm>
          <a:prstGeom prst="rect">
            <a:avLst/>
          </a:prstGeom>
        </p:spPr>
      </p:pic>
    </p:spTree>
    <p:extLst>
      <p:ext uri="{BB962C8B-B14F-4D97-AF65-F5344CB8AC3E}">
        <p14:creationId xmlns:p14="http://schemas.microsoft.com/office/powerpoint/2010/main" val="1668319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526" y="901516"/>
            <a:ext cx="7557314" cy="3816429"/>
          </a:xfrm>
          <a:prstGeom prst="rect">
            <a:avLst/>
          </a:prstGeom>
        </p:spPr>
        <p:txBody>
          <a:bodyPr wrap="square">
            <a:spAutoFit/>
          </a:bodyPr>
          <a:lstStyle/>
          <a:p>
            <a:endParaRPr lang="en-US" dirty="0"/>
          </a:p>
          <a:p>
            <a:r>
              <a:rPr lang="en-US" sz="3200" b="1" dirty="0" smtClean="0"/>
              <a:t>40</a:t>
            </a:r>
            <a:r>
              <a:rPr lang="en-US" sz="3200" b="1" dirty="0" smtClean="0"/>
              <a:t>. </a:t>
            </a:r>
            <a:r>
              <a:rPr lang="en-US" sz="3200" b="1" dirty="0" smtClean="0"/>
              <a:t>Matter </a:t>
            </a:r>
            <a:r>
              <a:rPr lang="en-US" sz="3200" b="1" dirty="0"/>
              <a:t>can undergo changes. When water boils, a </a:t>
            </a:r>
            <a:r>
              <a:rPr lang="en-US" sz="3200" b="1" dirty="0" smtClean="0"/>
              <a:t>—</a:t>
            </a:r>
          </a:p>
          <a:p>
            <a:endParaRPr lang="en-US" sz="3200" dirty="0"/>
          </a:p>
          <a:p>
            <a:r>
              <a:rPr lang="en-US" sz="3200" b="1" dirty="0"/>
              <a:t>F 	</a:t>
            </a:r>
            <a:r>
              <a:rPr lang="en-US" sz="3200" dirty="0"/>
              <a:t>liquid becomes a solid</a:t>
            </a:r>
          </a:p>
          <a:p>
            <a:r>
              <a:rPr lang="en-US" sz="3200" b="1" dirty="0"/>
              <a:t>G 	</a:t>
            </a:r>
            <a:r>
              <a:rPr lang="en-US" sz="3200" dirty="0"/>
              <a:t>solid becomes a liquid</a:t>
            </a:r>
          </a:p>
          <a:p>
            <a:r>
              <a:rPr lang="en-US" sz="3200" b="1" dirty="0"/>
              <a:t>H</a:t>
            </a:r>
            <a:r>
              <a:rPr lang="en-US" sz="3200" dirty="0"/>
              <a:t> 	liquid becomes a gas</a:t>
            </a:r>
          </a:p>
          <a:p>
            <a:r>
              <a:rPr lang="en-US" sz="3200" b="1" dirty="0"/>
              <a:t>J 	</a:t>
            </a:r>
            <a:r>
              <a:rPr lang="en-US" sz="3200" dirty="0"/>
              <a:t>gas becomes a solid</a:t>
            </a:r>
          </a:p>
        </p:txBody>
      </p:sp>
    </p:spTree>
    <p:extLst>
      <p:ext uri="{BB962C8B-B14F-4D97-AF65-F5344CB8AC3E}">
        <p14:creationId xmlns:p14="http://schemas.microsoft.com/office/powerpoint/2010/main" val="473336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526" y="901516"/>
            <a:ext cx="7557314" cy="3816429"/>
          </a:xfrm>
          <a:prstGeom prst="rect">
            <a:avLst/>
          </a:prstGeom>
        </p:spPr>
        <p:txBody>
          <a:bodyPr wrap="square">
            <a:spAutoFit/>
          </a:bodyPr>
          <a:lstStyle/>
          <a:p>
            <a:endParaRPr lang="en-US" dirty="0"/>
          </a:p>
          <a:p>
            <a:r>
              <a:rPr lang="en-US" sz="3200" b="1" dirty="0" smtClean="0"/>
              <a:t>40</a:t>
            </a:r>
            <a:r>
              <a:rPr lang="en-US" sz="3200" b="1" dirty="0" smtClean="0"/>
              <a:t>. </a:t>
            </a:r>
            <a:r>
              <a:rPr lang="en-US" sz="3200" b="1" dirty="0" smtClean="0"/>
              <a:t>Matter </a:t>
            </a:r>
            <a:r>
              <a:rPr lang="en-US" sz="3200" b="1" dirty="0"/>
              <a:t>can undergo changes. When water </a:t>
            </a:r>
            <a:r>
              <a:rPr lang="en-US" sz="3200" b="1" dirty="0">
                <a:solidFill>
                  <a:srgbClr val="FF0000"/>
                </a:solidFill>
              </a:rPr>
              <a:t>boils</a:t>
            </a:r>
            <a:r>
              <a:rPr lang="en-US" sz="3200" b="1" dirty="0"/>
              <a:t>, a </a:t>
            </a:r>
            <a:r>
              <a:rPr lang="en-US" sz="3200" b="1" dirty="0" smtClean="0"/>
              <a:t>—</a:t>
            </a:r>
          </a:p>
          <a:p>
            <a:endParaRPr lang="en-US" sz="3200" dirty="0"/>
          </a:p>
          <a:p>
            <a:r>
              <a:rPr lang="en-US" sz="3200" b="1" dirty="0"/>
              <a:t>F 	</a:t>
            </a:r>
            <a:r>
              <a:rPr lang="en-US" sz="3200" dirty="0"/>
              <a:t>liquid becomes a solid</a:t>
            </a:r>
          </a:p>
          <a:p>
            <a:r>
              <a:rPr lang="en-US" sz="3200" b="1" dirty="0"/>
              <a:t>G 	</a:t>
            </a:r>
            <a:r>
              <a:rPr lang="en-US" sz="3200" dirty="0"/>
              <a:t>solid becomes a liquid</a:t>
            </a:r>
          </a:p>
          <a:p>
            <a:r>
              <a:rPr lang="en-US" sz="3200" b="1" dirty="0">
                <a:solidFill>
                  <a:srgbClr val="FF0000"/>
                </a:solidFill>
              </a:rPr>
              <a:t>H</a:t>
            </a:r>
            <a:r>
              <a:rPr lang="en-US" sz="3200" dirty="0">
                <a:solidFill>
                  <a:srgbClr val="FF0000"/>
                </a:solidFill>
              </a:rPr>
              <a:t> 	liquid becomes a gas</a:t>
            </a:r>
          </a:p>
          <a:p>
            <a:r>
              <a:rPr lang="en-US" sz="3200" b="1" dirty="0"/>
              <a:t>J 	</a:t>
            </a:r>
            <a:r>
              <a:rPr lang="en-US" sz="3200" dirty="0"/>
              <a:t>gas becomes a solid</a:t>
            </a:r>
          </a:p>
        </p:txBody>
      </p:sp>
    </p:spTree>
    <p:extLst>
      <p:ext uri="{BB962C8B-B14F-4D97-AF65-F5344CB8AC3E}">
        <p14:creationId xmlns:p14="http://schemas.microsoft.com/office/powerpoint/2010/main" val="3654507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000" y="916635"/>
            <a:ext cx="8237728" cy="4031873"/>
          </a:xfrm>
          <a:prstGeom prst="rect">
            <a:avLst/>
          </a:prstGeom>
        </p:spPr>
        <p:txBody>
          <a:bodyPr wrap="square">
            <a:spAutoFit/>
          </a:bodyPr>
          <a:lstStyle/>
          <a:p>
            <a:r>
              <a:rPr lang="en-US" sz="3200" b="1" dirty="0"/>
              <a:t>4</a:t>
            </a:r>
            <a:r>
              <a:rPr lang="en-US" sz="3200" b="1" dirty="0" smtClean="0"/>
              <a:t>1</a:t>
            </a:r>
            <a:r>
              <a:rPr lang="en-US" sz="3200" b="1" dirty="0" smtClean="0"/>
              <a:t>. Some </a:t>
            </a:r>
            <a:r>
              <a:rPr lang="en-US" sz="3200" b="1" dirty="0"/>
              <a:t>types of matter can conduct electrical energy.  What other type of energy can be conducted by some types of matter</a:t>
            </a:r>
            <a:r>
              <a:rPr lang="en-US" sz="3200" b="1" dirty="0" smtClean="0"/>
              <a:t>?</a:t>
            </a:r>
          </a:p>
          <a:p>
            <a:endParaRPr lang="en-US" sz="3200" dirty="0"/>
          </a:p>
          <a:p>
            <a:r>
              <a:rPr lang="en-US" sz="3200" b="1" dirty="0"/>
              <a:t>A 	</a:t>
            </a:r>
            <a:r>
              <a:rPr lang="en-US" sz="3200" dirty="0"/>
              <a:t>Kinetic energy</a:t>
            </a:r>
          </a:p>
          <a:p>
            <a:r>
              <a:rPr lang="en-US" sz="3200" b="1" dirty="0"/>
              <a:t>B 	</a:t>
            </a:r>
            <a:r>
              <a:rPr lang="en-US" sz="3200" dirty="0"/>
              <a:t>Heat energy</a:t>
            </a:r>
          </a:p>
          <a:p>
            <a:r>
              <a:rPr lang="en-US" sz="3200" b="1" dirty="0"/>
              <a:t>C</a:t>
            </a:r>
            <a:r>
              <a:rPr lang="en-US" sz="3200" dirty="0"/>
              <a:t> 	Potential energy</a:t>
            </a:r>
          </a:p>
          <a:p>
            <a:r>
              <a:rPr lang="en-US" sz="3200" b="1" dirty="0"/>
              <a:t>D 	</a:t>
            </a:r>
            <a:r>
              <a:rPr lang="en-US" sz="3200" dirty="0"/>
              <a:t>Gas energy</a:t>
            </a:r>
          </a:p>
        </p:txBody>
      </p:sp>
    </p:spTree>
    <p:extLst>
      <p:ext uri="{BB962C8B-B14F-4D97-AF65-F5344CB8AC3E}">
        <p14:creationId xmlns:p14="http://schemas.microsoft.com/office/powerpoint/2010/main" val="21877587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000" y="916635"/>
            <a:ext cx="8237728" cy="4031873"/>
          </a:xfrm>
          <a:prstGeom prst="rect">
            <a:avLst/>
          </a:prstGeom>
        </p:spPr>
        <p:txBody>
          <a:bodyPr wrap="square">
            <a:spAutoFit/>
          </a:bodyPr>
          <a:lstStyle/>
          <a:p>
            <a:r>
              <a:rPr lang="en-US" sz="3200" b="1" dirty="0"/>
              <a:t>4</a:t>
            </a:r>
            <a:r>
              <a:rPr lang="en-US" sz="3200" b="1" dirty="0" smtClean="0"/>
              <a:t>1</a:t>
            </a:r>
            <a:r>
              <a:rPr lang="en-US" sz="3200" b="1" dirty="0" smtClean="0"/>
              <a:t>. Some </a:t>
            </a:r>
            <a:r>
              <a:rPr lang="en-US" sz="3200" b="1" dirty="0"/>
              <a:t>types of matter can conduct electrical energy.  What other type of energy can be </a:t>
            </a:r>
            <a:r>
              <a:rPr lang="en-US" sz="3200" b="1" dirty="0">
                <a:solidFill>
                  <a:srgbClr val="FF0000"/>
                </a:solidFill>
              </a:rPr>
              <a:t>conducted</a:t>
            </a:r>
            <a:r>
              <a:rPr lang="en-US" sz="3200" b="1" dirty="0"/>
              <a:t> by some types of matter</a:t>
            </a:r>
            <a:r>
              <a:rPr lang="en-US" sz="3200" b="1" dirty="0" smtClean="0"/>
              <a:t>?</a:t>
            </a:r>
          </a:p>
          <a:p>
            <a:endParaRPr lang="en-US" sz="3200" dirty="0"/>
          </a:p>
          <a:p>
            <a:r>
              <a:rPr lang="en-US" sz="3200" b="1" dirty="0"/>
              <a:t>A 	</a:t>
            </a:r>
            <a:r>
              <a:rPr lang="en-US" sz="3200" dirty="0"/>
              <a:t>Kinetic energy</a:t>
            </a:r>
          </a:p>
          <a:p>
            <a:r>
              <a:rPr lang="en-US" sz="3200" b="1" dirty="0">
                <a:solidFill>
                  <a:srgbClr val="FF0000"/>
                </a:solidFill>
              </a:rPr>
              <a:t>B 	</a:t>
            </a:r>
            <a:r>
              <a:rPr lang="en-US" sz="3200" dirty="0">
                <a:solidFill>
                  <a:srgbClr val="FF0000"/>
                </a:solidFill>
              </a:rPr>
              <a:t>Heat energy</a:t>
            </a:r>
          </a:p>
          <a:p>
            <a:r>
              <a:rPr lang="en-US" sz="3200" b="1" dirty="0"/>
              <a:t>C</a:t>
            </a:r>
            <a:r>
              <a:rPr lang="en-US" sz="3200" dirty="0"/>
              <a:t> 	Potential energy</a:t>
            </a:r>
          </a:p>
          <a:p>
            <a:r>
              <a:rPr lang="en-US" sz="3200" b="1" dirty="0"/>
              <a:t>D 	</a:t>
            </a:r>
            <a:r>
              <a:rPr lang="en-US" sz="3200" dirty="0"/>
              <a:t>Gas energy</a:t>
            </a:r>
          </a:p>
        </p:txBody>
      </p:sp>
    </p:spTree>
    <p:extLst>
      <p:ext uri="{BB962C8B-B14F-4D97-AF65-F5344CB8AC3E}">
        <p14:creationId xmlns:p14="http://schemas.microsoft.com/office/powerpoint/2010/main" val="8078340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128" y="779251"/>
            <a:ext cx="7889960" cy="3539430"/>
          </a:xfrm>
          <a:prstGeom prst="rect">
            <a:avLst/>
          </a:prstGeom>
        </p:spPr>
        <p:txBody>
          <a:bodyPr wrap="square">
            <a:spAutoFit/>
          </a:bodyPr>
          <a:lstStyle/>
          <a:p>
            <a:r>
              <a:rPr lang="en-US" sz="3200" b="1" dirty="0" smtClean="0"/>
              <a:t>42</a:t>
            </a:r>
            <a:r>
              <a:rPr lang="en-US" sz="3200" b="1" dirty="0" smtClean="0"/>
              <a:t>. </a:t>
            </a:r>
            <a:r>
              <a:rPr lang="en-US" sz="3200" b="1" dirty="0" smtClean="0"/>
              <a:t>Which </a:t>
            </a:r>
            <a:r>
              <a:rPr lang="en-US" sz="3200" b="1" dirty="0"/>
              <a:t>of the following is a form of water in its gaseous state</a:t>
            </a:r>
            <a:r>
              <a:rPr lang="en-US" sz="3200" b="1" dirty="0" smtClean="0"/>
              <a:t>?</a:t>
            </a:r>
          </a:p>
          <a:p>
            <a:endParaRPr lang="en-US" sz="3200" dirty="0"/>
          </a:p>
          <a:p>
            <a:r>
              <a:rPr lang="en-US" sz="3200" b="1" dirty="0"/>
              <a:t>A	</a:t>
            </a:r>
            <a:r>
              <a:rPr lang="en-US" sz="3200" dirty="0"/>
              <a:t>Sleet</a:t>
            </a:r>
          </a:p>
          <a:p>
            <a:r>
              <a:rPr lang="en-US" sz="3200" b="1" dirty="0"/>
              <a:t>B</a:t>
            </a:r>
            <a:r>
              <a:rPr lang="en-US" sz="3200" dirty="0"/>
              <a:t>	Rain</a:t>
            </a:r>
          </a:p>
          <a:p>
            <a:r>
              <a:rPr lang="en-US" sz="3200" b="1" dirty="0"/>
              <a:t>C</a:t>
            </a:r>
            <a:r>
              <a:rPr lang="en-US" sz="3200" dirty="0"/>
              <a:t>	Vapor</a:t>
            </a:r>
          </a:p>
          <a:p>
            <a:r>
              <a:rPr lang="en-US" sz="3200" b="1" dirty="0"/>
              <a:t>D	</a:t>
            </a:r>
            <a:r>
              <a:rPr lang="en-US" sz="3200" dirty="0"/>
              <a:t>Clouds</a:t>
            </a:r>
          </a:p>
        </p:txBody>
      </p:sp>
    </p:spTree>
    <p:extLst>
      <p:ext uri="{BB962C8B-B14F-4D97-AF65-F5344CB8AC3E}">
        <p14:creationId xmlns:p14="http://schemas.microsoft.com/office/powerpoint/2010/main" val="23906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68128" y="779251"/>
            <a:ext cx="7889960" cy="3539430"/>
          </a:xfrm>
          <a:prstGeom prst="rect">
            <a:avLst/>
          </a:prstGeom>
        </p:spPr>
        <p:txBody>
          <a:bodyPr wrap="square">
            <a:spAutoFit/>
          </a:bodyPr>
          <a:lstStyle/>
          <a:p>
            <a:r>
              <a:rPr lang="en-US" sz="3200" b="1" dirty="0" smtClean="0"/>
              <a:t>42</a:t>
            </a:r>
            <a:r>
              <a:rPr lang="en-US" sz="3200" b="1" dirty="0" smtClean="0"/>
              <a:t>. </a:t>
            </a:r>
            <a:r>
              <a:rPr lang="en-US" sz="3200" b="1" dirty="0" smtClean="0"/>
              <a:t>Which </a:t>
            </a:r>
            <a:r>
              <a:rPr lang="en-US" sz="3200" b="1" dirty="0"/>
              <a:t>of the following is a form of water in its </a:t>
            </a:r>
            <a:r>
              <a:rPr lang="en-US" sz="3200" b="1" dirty="0">
                <a:solidFill>
                  <a:srgbClr val="FF0000"/>
                </a:solidFill>
              </a:rPr>
              <a:t>gaseous state</a:t>
            </a:r>
            <a:r>
              <a:rPr lang="en-US" sz="3200" b="1" dirty="0" smtClean="0"/>
              <a:t>?</a:t>
            </a:r>
          </a:p>
          <a:p>
            <a:endParaRPr lang="en-US" sz="3200" dirty="0"/>
          </a:p>
          <a:p>
            <a:r>
              <a:rPr lang="en-US" sz="3200" b="1" dirty="0"/>
              <a:t>A	</a:t>
            </a:r>
            <a:r>
              <a:rPr lang="en-US" sz="3200" dirty="0"/>
              <a:t>Sleet</a:t>
            </a:r>
          </a:p>
          <a:p>
            <a:r>
              <a:rPr lang="en-US" sz="3200" b="1" dirty="0"/>
              <a:t>B</a:t>
            </a:r>
            <a:r>
              <a:rPr lang="en-US" sz="3200" dirty="0"/>
              <a:t>	Rain</a:t>
            </a:r>
          </a:p>
          <a:p>
            <a:r>
              <a:rPr lang="en-US" sz="3200" b="1" dirty="0">
                <a:solidFill>
                  <a:srgbClr val="FF0000"/>
                </a:solidFill>
              </a:rPr>
              <a:t>C</a:t>
            </a:r>
            <a:r>
              <a:rPr lang="en-US" sz="3200" dirty="0">
                <a:solidFill>
                  <a:srgbClr val="FF0000"/>
                </a:solidFill>
              </a:rPr>
              <a:t>	Vapor</a:t>
            </a:r>
          </a:p>
          <a:p>
            <a:r>
              <a:rPr lang="en-US" sz="3200" b="1" dirty="0"/>
              <a:t>D	</a:t>
            </a:r>
            <a:r>
              <a:rPr lang="en-US" sz="3200" dirty="0"/>
              <a:t>Clouds</a:t>
            </a:r>
          </a:p>
        </p:txBody>
      </p:sp>
    </p:spTree>
    <p:extLst>
      <p:ext uri="{BB962C8B-B14F-4D97-AF65-F5344CB8AC3E}">
        <p14:creationId xmlns:p14="http://schemas.microsoft.com/office/powerpoint/2010/main" val="2399986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526" y="659625"/>
            <a:ext cx="7829480" cy="3539430"/>
          </a:xfrm>
          <a:prstGeom prst="rect">
            <a:avLst/>
          </a:prstGeom>
        </p:spPr>
        <p:txBody>
          <a:bodyPr wrap="square">
            <a:spAutoFit/>
          </a:bodyPr>
          <a:lstStyle/>
          <a:p>
            <a:r>
              <a:rPr lang="en-US" sz="3200" b="1" dirty="0" smtClean="0"/>
              <a:t>43</a:t>
            </a:r>
            <a:r>
              <a:rPr lang="en-US" sz="3200" b="1" dirty="0" smtClean="0"/>
              <a:t>. </a:t>
            </a:r>
            <a:r>
              <a:rPr lang="en-US" sz="3200" b="1" dirty="0" smtClean="0"/>
              <a:t>Which </a:t>
            </a:r>
            <a:r>
              <a:rPr lang="en-US" sz="3200" b="1" dirty="0"/>
              <a:t>of the following is the best definition of matter</a:t>
            </a:r>
            <a:r>
              <a:rPr lang="en-US" sz="3200" b="1" dirty="0" smtClean="0"/>
              <a:t>?</a:t>
            </a:r>
          </a:p>
          <a:p>
            <a:endParaRPr lang="en-US" sz="3200" b="1" dirty="0"/>
          </a:p>
          <a:p>
            <a:r>
              <a:rPr lang="en-US" sz="3200" b="1" dirty="0"/>
              <a:t>A	</a:t>
            </a:r>
            <a:r>
              <a:rPr lang="en-US" sz="3200" dirty="0"/>
              <a:t>Anything that you can see and has color</a:t>
            </a:r>
          </a:p>
          <a:p>
            <a:r>
              <a:rPr lang="en-US" sz="3200" b="1" dirty="0"/>
              <a:t>B	</a:t>
            </a:r>
            <a:r>
              <a:rPr lang="en-US" sz="3200" dirty="0"/>
              <a:t>Anything that you can smell or feel</a:t>
            </a:r>
          </a:p>
          <a:p>
            <a:r>
              <a:rPr lang="en-US" sz="3200" b="1" dirty="0"/>
              <a:t>C	</a:t>
            </a:r>
            <a:r>
              <a:rPr lang="en-US" sz="3200" dirty="0"/>
              <a:t>Anything found on the earth</a:t>
            </a:r>
          </a:p>
          <a:p>
            <a:r>
              <a:rPr lang="en-US" sz="3200" b="1" dirty="0"/>
              <a:t>D	</a:t>
            </a:r>
            <a:r>
              <a:rPr lang="en-US" sz="3200" dirty="0"/>
              <a:t>Anything that takes up space and has mass</a:t>
            </a:r>
          </a:p>
        </p:txBody>
      </p:sp>
    </p:spTree>
    <p:extLst>
      <p:ext uri="{BB962C8B-B14F-4D97-AF65-F5344CB8AC3E}">
        <p14:creationId xmlns:p14="http://schemas.microsoft.com/office/powerpoint/2010/main" val="1727153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2526" y="659625"/>
            <a:ext cx="7829480" cy="3539430"/>
          </a:xfrm>
          <a:prstGeom prst="rect">
            <a:avLst/>
          </a:prstGeom>
        </p:spPr>
        <p:txBody>
          <a:bodyPr wrap="square">
            <a:spAutoFit/>
          </a:bodyPr>
          <a:lstStyle/>
          <a:p>
            <a:r>
              <a:rPr lang="en-US" sz="3200" b="1" dirty="0" smtClean="0"/>
              <a:t>43</a:t>
            </a:r>
            <a:r>
              <a:rPr lang="en-US" sz="3200" b="1" dirty="0" smtClean="0"/>
              <a:t>. </a:t>
            </a:r>
            <a:r>
              <a:rPr lang="en-US" sz="3200" b="1" dirty="0" smtClean="0"/>
              <a:t>Which </a:t>
            </a:r>
            <a:r>
              <a:rPr lang="en-US" sz="3200" b="1" dirty="0"/>
              <a:t>of the following is the best definition of </a:t>
            </a:r>
            <a:r>
              <a:rPr lang="en-US" sz="3200" b="1" dirty="0">
                <a:solidFill>
                  <a:srgbClr val="FF0000"/>
                </a:solidFill>
              </a:rPr>
              <a:t>matter</a:t>
            </a:r>
            <a:r>
              <a:rPr lang="en-US" sz="3200" b="1" dirty="0" smtClean="0"/>
              <a:t>?</a:t>
            </a:r>
          </a:p>
          <a:p>
            <a:endParaRPr lang="en-US" sz="3200" b="1" dirty="0"/>
          </a:p>
          <a:p>
            <a:r>
              <a:rPr lang="en-US" sz="3200" b="1" dirty="0"/>
              <a:t>A	</a:t>
            </a:r>
            <a:r>
              <a:rPr lang="en-US" sz="3200" dirty="0"/>
              <a:t>Anything that you can see and has color</a:t>
            </a:r>
          </a:p>
          <a:p>
            <a:r>
              <a:rPr lang="en-US" sz="3200" b="1" dirty="0"/>
              <a:t>B	</a:t>
            </a:r>
            <a:r>
              <a:rPr lang="en-US" sz="3200" dirty="0"/>
              <a:t>Anything that you can smell or feel</a:t>
            </a:r>
          </a:p>
          <a:p>
            <a:r>
              <a:rPr lang="en-US" sz="3200" b="1" dirty="0"/>
              <a:t>C	</a:t>
            </a:r>
            <a:r>
              <a:rPr lang="en-US" sz="3200" dirty="0"/>
              <a:t>Anything found on the earth</a:t>
            </a:r>
          </a:p>
          <a:p>
            <a:r>
              <a:rPr lang="en-US" sz="3200" b="1" dirty="0">
                <a:solidFill>
                  <a:srgbClr val="FF0000"/>
                </a:solidFill>
              </a:rPr>
              <a:t>D	</a:t>
            </a:r>
            <a:r>
              <a:rPr lang="en-US" sz="3200" dirty="0">
                <a:solidFill>
                  <a:srgbClr val="FF0000"/>
                </a:solidFill>
              </a:rPr>
              <a:t>Anything that takes up space and has mass</a:t>
            </a:r>
          </a:p>
        </p:txBody>
      </p:sp>
    </p:spTree>
    <p:extLst>
      <p:ext uri="{BB962C8B-B14F-4D97-AF65-F5344CB8AC3E}">
        <p14:creationId xmlns:p14="http://schemas.microsoft.com/office/powerpoint/2010/main" val="31362460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444" y="964425"/>
            <a:ext cx="8192366" cy="3539430"/>
          </a:xfrm>
          <a:prstGeom prst="rect">
            <a:avLst/>
          </a:prstGeom>
        </p:spPr>
        <p:txBody>
          <a:bodyPr wrap="square">
            <a:spAutoFit/>
          </a:bodyPr>
          <a:lstStyle/>
          <a:p>
            <a:r>
              <a:rPr lang="en-US" sz="3200" b="1" dirty="0" smtClean="0"/>
              <a:t>44</a:t>
            </a:r>
            <a:r>
              <a:rPr lang="en-US" sz="3200" b="1" dirty="0" smtClean="0"/>
              <a:t>. </a:t>
            </a:r>
            <a:r>
              <a:rPr lang="en-US" sz="3200" b="1" dirty="0" smtClean="0"/>
              <a:t>Matter </a:t>
            </a:r>
            <a:r>
              <a:rPr lang="en-US" sz="3200" b="1" dirty="0"/>
              <a:t>has a fixed volume, but changes its shape to fit its container, it is a </a:t>
            </a:r>
            <a:r>
              <a:rPr lang="en-US" sz="3200" b="1" u="sng" dirty="0"/>
              <a:t>	</a:t>
            </a:r>
            <a:r>
              <a:rPr lang="en-US" sz="3200" b="1" u="sng" dirty="0" smtClean="0"/>
              <a:t>.</a:t>
            </a:r>
          </a:p>
          <a:p>
            <a:endParaRPr lang="en-US" sz="3200" b="1" dirty="0"/>
          </a:p>
          <a:p>
            <a:r>
              <a:rPr lang="en-US" sz="3200" b="1" dirty="0"/>
              <a:t>A</a:t>
            </a:r>
            <a:r>
              <a:rPr lang="en-US" sz="3200" dirty="0"/>
              <a:t>	Solid</a:t>
            </a:r>
          </a:p>
          <a:p>
            <a:r>
              <a:rPr lang="en-US" sz="3200" b="1" dirty="0"/>
              <a:t>B</a:t>
            </a:r>
            <a:r>
              <a:rPr lang="en-US" sz="3200" dirty="0"/>
              <a:t>	Liquid</a:t>
            </a:r>
          </a:p>
          <a:p>
            <a:r>
              <a:rPr lang="en-US" sz="3200" b="1" dirty="0"/>
              <a:t>C</a:t>
            </a:r>
            <a:r>
              <a:rPr lang="en-US" sz="3200" dirty="0"/>
              <a:t>	Gas</a:t>
            </a:r>
          </a:p>
          <a:p>
            <a:r>
              <a:rPr lang="en-US" sz="3200" b="1" dirty="0"/>
              <a:t>D</a:t>
            </a:r>
            <a:r>
              <a:rPr lang="en-US" sz="3200" dirty="0"/>
              <a:t>	Plasma</a:t>
            </a:r>
          </a:p>
        </p:txBody>
      </p:sp>
    </p:spTree>
    <p:extLst>
      <p:ext uri="{BB962C8B-B14F-4D97-AF65-F5344CB8AC3E}">
        <p14:creationId xmlns:p14="http://schemas.microsoft.com/office/powerpoint/2010/main" val="12432639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444" y="964425"/>
            <a:ext cx="8192366" cy="3539430"/>
          </a:xfrm>
          <a:prstGeom prst="rect">
            <a:avLst/>
          </a:prstGeom>
        </p:spPr>
        <p:txBody>
          <a:bodyPr wrap="square">
            <a:spAutoFit/>
          </a:bodyPr>
          <a:lstStyle/>
          <a:p>
            <a:r>
              <a:rPr lang="en-US" sz="3200" b="1" dirty="0" smtClean="0"/>
              <a:t>44</a:t>
            </a:r>
            <a:r>
              <a:rPr lang="en-US" sz="3200" b="1" dirty="0" smtClean="0"/>
              <a:t>. </a:t>
            </a:r>
            <a:r>
              <a:rPr lang="en-US" sz="3200" b="1" dirty="0" smtClean="0"/>
              <a:t>Matter </a:t>
            </a:r>
            <a:r>
              <a:rPr lang="en-US" sz="3200" b="1" dirty="0"/>
              <a:t>has a fixed volume, but changes its shape to fit its container, it is a </a:t>
            </a:r>
            <a:r>
              <a:rPr lang="en-US" sz="3200" b="1" u="sng" dirty="0"/>
              <a:t>	</a:t>
            </a:r>
            <a:r>
              <a:rPr lang="en-US" sz="3200" b="1" u="sng" dirty="0" smtClean="0"/>
              <a:t>.</a:t>
            </a:r>
          </a:p>
          <a:p>
            <a:endParaRPr lang="en-US" sz="3200" b="1" dirty="0"/>
          </a:p>
          <a:p>
            <a:r>
              <a:rPr lang="en-US" sz="3200" b="1" dirty="0"/>
              <a:t>A</a:t>
            </a:r>
            <a:r>
              <a:rPr lang="en-US" sz="3200" dirty="0"/>
              <a:t>	Solid</a:t>
            </a:r>
          </a:p>
          <a:p>
            <a:r>
              <a:rPr lang="en-US" sz="3200" b="1" dirty="0">
                <a:solidFill>
                  <a:srgbClr val="FF0000"/>
                </a:solidFill>
              </a:rPr>
              <a:t>B</a:t>
            </a:r>
            <a:r>
              <a:rPr lang="en-US" sz="3200" dirty="0">
                <a:solidFill>
                  <a:srgbClr val="FF0000"/>
                </a:solidFill>
              </a:rPr>
              <a:t>	Liquid</a:t>
            </a:r>
          </a:p>
          <a:p>
            <a:r>
              <a:rPr lang="en-US" sz="3200" b="1" dirty="0"/>
              <a:t>C</a:t>
            </a:r>
            <a:r>
              <a:rPr lang="en-US" sz="3200" dirty="0"/>
              <a:t>	Gas</a:t>
            </a:r>
          </a:p>
          <a:p>
            <a:r>
              <a:rPr lang="en-US" sz="3200" b="1" dirty="0"/>
              <a:t>D</a:t>
            </a:r>
            <a:r>
              <a:rPr lang="en-US" sz="3200" dirty="0"/>
              <a:t>	Plasma</a:t>
            </a:r>
          </a:p>
        </p:txBody>
      </p:sp>
    </p:spTree>
    <p:extLst>
      <p:ext uri="{BB962C8B-B14F-4D97-AF65-F5344CB8AC3E}">
        <p14:creationId xmlns:p14="http://schemas.microsoft.com/office/powerpoint/2010/main" val="266969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08649"/>
          </a:xfrm>
        </p:spPr>
        <p:txBody>
          <a:bodyPr/>
          <a:lstStyle/>
          <a:p>
            <a:pPr algn="l"/>
            <a:r>
              <a:rPr lang="en-US" sz="1800" dirty="0" smtClean="0">
                <a:solidFill>
                  <a:srgbClr val="FF0000"/>
                </a:solidFill>
              </a:rPr>
              <a:t>STAAR 2013 #2; RC 1; Readiness</a:t>
            </a:r>
            <a:br>
              <a:rPr lang="en-US" sz="1800" dirty="0" smtClean="0">
                <a:solidFill>
                  <a:srgbClr val="FF0000"/>
                </a:solidFill>
              </a:rPr>
            </a:br>
            <a:r>
              <a:rPr lang="en-US" dirty="0"/>
              <a:t/>
            </a:r>
            <a:br>
              <a:rPr lang="en-US" dirty="0"/>
            </a:br>
            <a:r>
              <a:rPr lang="en-US" sz="3200" b="1" dirty="0" smtClean="0"/>
              <a:t>36</a:t>
            </a:r>
            <a:r>
              <a:rPr lang="en-US" sz="3200" b="1" dirty="0" smtClean="0"/>
              <a:t>. </a:t>
            </a:r>
            <a:r>
              <a:rPr lang="en-US" sz="3200" b="1" dirty="0" smtClean="0"/>
              <a:t>Which of these is the best conductor of electricity?</a:t>
            </a:r>
            <a:br>
              <a:rPr lang="en-US" sz="3200" b="1" dirty="0" smtClean="0"/>
            </a:br>
            <a:r>
              <a:rPr lang="en-US" sz="3200" b="1" dirty="0"/>
              <a:t/>
            </a:r>
            <a:br>
              <a:rPr lang="en-US" sz="3200" b="1" dirty="0"/>
            </a:br>
            <a:r>
              <a:rPr lang="en-US" sz="3200" dirty="0" smtClean="0"/>
              <a:t>F. Glass rod</a:t>
            </a:r>
            <a:br>
              <a:rPr lang="en-US" sz="3200" dirty="0" smtClean="0"/>
            </a:br>
            <a:r>
              <a:rPr lang="en-US" sz="3200" dirty="0" smtClean="0"/>
              <a:t>G. Cotton string</a:t>
            </a:r>
            <a:br>
              <a:rPr lang="en-US" sz="3200" dirty="0" smtClean="0"/>
            </a:br>
            <a:r>
              <a:rPr lang="en-US" sz="3200" dirty="0" smtClean="0"/>
              <a:t>H. Plastic tubing</a:t>
            </a:r>
            <a:br>
              <a:rPr lang="en-US" sz="3200" dirty="0" smtClean="0"/>
            </a:br>
            <a:r>
              <a:rPr lang="en-US" sz="3200" dirty="0" smtClean="0"/>
              <a:t>J. Copper penny</a:t>
            </a:r>
            <a:endParaRPr lang="en-US" dirty="0"/>
          </a:p>
        </p:txBody>
      </p:sp>
    </p:spTree>
    <p:extLst>
      <p:ext uri="{BB962C8B-B14F-4D97-AF65-F5344CB8AC3E}">
        <p14:creationId xmlns:p14="http://schemas.microsoft.com/office/powerpoint/2010/main" val="32907053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444" y="794369"/>
            <a:ext cx="8086524" cy="3539430"/>
          </a:xfrm>
          <a:prstGeom prst="rect">
            <a:avLst/>
          </a:prstGeom>
        </p:spPr>
        <p:txBody>
          <a:bodyPr wrap="square">
            <a:spAutoFit/>
          </a:bodyPr>
          <a:lstStyle/>
          <a:p>
            <a:r>
              <a:rPr lang="en-US" sz="3200" b="1" dirty="0" smtClean="0"/>
              <a:t>45</a:t>
            </a:r>
            <a:r>
              <a:rPr lang="en-US" sz="3200" b="1" dirty="0" smtClean="0"/>
              <a:t>. </a:t>
            </a:r>
            <a:r>
              <a:rPr lang="en-US" sz="3200" b="1" dirty="0" smtClean="0"/>
              <a:t>What </a:t>
            </a:r>
            <a:r>
              <a:rPr lang="en-US" sz="3200" b="1" dirty="0"/>
              <a:t>process occurs when decreased heat causes a gas to change into a liquid</a:t>
            </a:r>
            <a:r>
              <a:rPr lang="en-US" sz="3200" b="1" dirty="0" smtClean="0"/>
              <a:t>?</a:t>
            </a:r>
          </a:p>
          <a:p>
            <a:endParaRPr lang="en-US" sz="3200" b="1" dirty="0"/>
          </a:p>
          <a:p>
            <a:r>
              <a:rPr lang="en-US" sz="3200" b="1" dirty="0"/>
              <a:t>A	</a:t>
            </a:r>
            <a:r>
              <a:rPr lang="en-US" sz="3200" dirty="0"/>
              <a:t>Condensation</a:t>
            </a:r>
          </a:p>
          <a:p>
            <a:r>
              <a:rPr lang="en-US" sz="3200" b="1" dirty="0"/>
              <a:t>B</a:t>
            </a:r>
            <a:r>
              <a:rPr lang="en-US" sz="3200" dirty="0"/>
              <a:t>	Evaporation</a:t>
            </a:r>
          </a:p>
          <a:p>
            <a:r>
              <a:rPr lang="en-US" sz="3200" b="1" dirty="0"/>
              <a:t>C</a:t>
            </a:r>
            <a:r>
              <a:rPr lang="en-US" sz="3200" dirty="0"/>
              <a:t>	Boiling</a:t>
            </a:r>
          </a:p>
          <a:p>
            <a:r>
              <a:rPr lang="en-US" sz="3200" b="1" dirty="0"/>
              <a:t>D</a:t>
            </a:r>
            <a:r>
              <a:rPr lang="en-US" sz="3200" dirty="0"/>
              <a:t>	Melting</a:t>
            </a:r>
          </a:p>
        </p:txBody>
      </p:sp>
    </p:spTree>
    <p:extLst>
      <p:ext uri="{BB962C8B-B14F-4D97-AF65-F5344CB8AC3E}">
        <p14:creationId xmlns:p14="http://schemas.microsoft.com/office/powerpoint/2010/main" val="32714732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6444" y="794369"/>
            <a:ext cx="8086524" cy="3539430"/>
          </a:xfrm>
          <a:prstGeom prst="rect">
            <a:avLst/>
          </a:prstGeom>
        </p:spPr>
        <p:txBody>
          <a:bodyPr wrap="square">
            <a:spAutoFit/>
          </a:bodyPr>
          <a:lstStyle/>
          <a:p>
            <a:r>
              <a:rPr lang="en-US" sz="3200" b="1" dirty="0" smtClean="0"/>
              <a:t>45</a:t>
            </a:r>
            <a:r>
              <a:rPr lang="en-US" sz="3200" b="1" dirty="0" smtClean="0"/>
              <a:t>. </a:t>
            </a:r>
            <a:r>
              <a:rPr lang="en-US" sz="3200" b="1" dirty="0" smtClean="0"/>
              <a:t>What </a:t>
            </a:r>
            <a:r>
              <a:rPr lang="en-US" sz="3200" b="1" dirty="0"/>
              <a:t>process occurs when decreased heat causes a </a:t>
            </a:r>
            <a:r>
              <a:rPr lang="en-US" sz="3200" b="1" dirty="0">
                <a:solidFill>
                  <a:srgbClr val="FF0000"/>
                </a:solidFill>
              </a:rPr>
              <a:t>gas to change into a liquid</a:t>
            </a:r>
            <a:r>
              <a:rPr lang="en-US" sz="3200" b="1" dirty="0" smtClean="0"/>
              <a:t>?</a:t>
            </a:r>
          </a:p>
          <a:p>
            <a:endParaRPr lang="en-US" sz="3200" b="1" dirty="0"/>
          </a:p>
          <a:p>
            <a:r>
              <a:rPr lang="en-US" sz="3200" b="1" dirty="0">
                <a:solidFill>
                  <a:srgbClr val="FF0000"/>
                </a:solidFill>
              </a:rPr>
              <a:t>A	</a:t>
            </a:r>
            <a:r>
              <a:rPr lang="en-US" sz="3200" dirty="0">
                <a:solidFill>
                  <a:srgbClr val="FF0000"/>
                </a:solidFill>
              </a:rPr>
              <a:t>Condensation</a:t>
            </a:r>
          </a:p>
          <a:p>
            <a:r>
              <a:rPr lang="en-US" sz="3200" b="1" dirty="0"/>
              <a:t>B</a:t>
            </a:r>
            <a:r>
              <a:rPr lang="en-US" sz="3200" dirty="0"/>
              <a:t>	Evaporation</a:t>
            </a:r>
          </a:p>
          <a:p>
            <a:r>
              <a:rPr lang="en-US" sz="3200" b="1" dirty="0"/>
              <a:t>C</a:t>
            </a:r>
            <a:r>
              <a:rPr lang="en-US" sz="3200" dirty="0"/>
              <a:t>	Boiling</a:t>
            </a:r>
          </a:p>
          <a:p>
            <a:r>
              <a:rPr lang="en-US" sz="3200" b="1" dirty="0"/>
              <a:t>D</a:t>
            </a:r>
            <a:r>
              <a:rPr lang="en-US" sz="3200" dirty="0"/>
              <a:t>	Melting</a:t>
            </a:r>
          </a:p>
        </p:txBody>
      </p:sp>
    </p:spTree>
    <p:extLst>
      <p:ext uri="{BB962C8B-B14F-4D97-AF65-F5344CB8AC3E}">
        <p14:creationId xmlns:p14="http://schemas.microsoft.com/office/powerpoint/2010/main" val="12891576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768" y="794369"/>
            <a:ext cx="7799238" cy="3539430"/>
          </a:xfrm>
          <a:prstGeom prst="rect">
            <a:avLst/>
          </a:prstGeom>
        </p:spPr>
        <p:txBody>
          <a:bodyPr wrap="square">
            <a:spAutoFit/>
          </a:bodyPr>
          <a:lstStyle/>
          <a:p>
            <a:r>
              <a:rPr lang="en-US" sz="3200" b="1" dirty="0" smtClean="0"/>
              <a:t>46</a:t>
            </a:r>
            <a:r>
              <a:rPr lang="en-US" sz="3200" b="1" dirty="0" smtClean="0"/>
              <a:t>. </a:t>
            </a:r>
            <a:r>
              <a:rPr lang="en-US" sz="3200" b="1" dirty="0" smtClean="0"/>
              <a:t>What </a:t>
            </a:r>
            <a:r>
              <a:rPr lang="en-US" sz="3200" b="1" dirty="0"/>
              <a:t>process occurs when a liquid changes to a gas</a:t>
            </a:r>
            <a:r>
              <a:rPr lang="en-US" sz="3200" b="1" dirty="0" smtClean="0"/>
              <a:t>?</a:t>
            </a:r>
          </a:p>
          <a:p>
            <a:endParaRPr lang="en-US" sz="3200" b="1" dirty="0"/>
          </a:p>
          <a:p>
            <a:r>
              <a:rPr lang="en-US" sz="3200" b="1" dirty="0"/>
              <a:t>A	</a:t>
            </a:r>
            <a:r>
              <a:rPr lang="en-US" sz="3200" dirty="0"/>
              <a:t>Condensation</a:t>
            </a:r>
          </a:p>
          <a:p>
            <a:r>
              <a:rPr lang="en-US" sz="3200" b="1" dirty="0"/>
              <a:t>B</a:t>
            </a:r>
            <a:r>
              <a:rPr lang="en-US" sz="3200" dirty="0"/>
              <a:t>	Freezing</a:t>
            </a:r>
          </a:p>
          <a:p>
            <a:r>
              <a:rPr lang="en-US" sz="3200" b="1" dirty="0"/>
              <a:t>C</a:t>
            </a:r>
            <a:r>
              <a:rPr lang="en-US" sz="3200" dirty="0"/>
              <a:t>	Evaporation</a:t>
            </a:r>
          </a:p>
          <a:p>
            <a:r>
              <a:rPr lang="en-US" sz="3200" b="1" dirty="0"/>
              <a:t>D</a:t>
            </a:r>
            <a:r>
              <a:rPr lang="en-US" sz="3200" dirty="0"/>
              <a:t>	Melting</a:t>
            </a:r>
          </a:p>
        </p:txBody>
      </p:sp>
    </p:spTree>
    <p:extLst>
      <p:ext uri="{BB962C8B-B14F-4D97-AF65-F5344CB8AC3E}">
        <p14:creationId xmlns:p14="http://schemas.microsoft.com/office/powerpoint/2010/main" val="4930274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22768" y="794369"/>
            <a:ext cx="7799238" cy="3539430"/>
          </a:xfrm>
          <a:prstGeom prst="rect">
            <a:avLst/>
          </a:prstGeom>
        </p:spPr>
        <p:txBody>
          <a:bodyPr wrap="square">
            <a:spAutoFit/>
          </a:bodyPr>
          <a:lstStyle/>
          <a:p>
            <a:r>
              <a:rPr lang="en-US" sz="3200" b="1" dirty="0" smtClean="0"/>
              <a:t>46</a:t>
            </a:r>
            <a:r>
              <a:rPr lang="en-US" sz="3200" b="1" dirty="0" smtClean="0"/>
              <a:t>. </a:t>
            </a:r>
            <a:r>
              <a:rPr lang="en-US" sz="3200" b="1" dirty="0" smtClean="0"/>
              <a:t>What </a:t>
            </a:r>
            <a:r>
              <a:rPr lang="en-US" sz="3200" b="1" dirty="0"/>
              <a:t>process occurs when a </a:t>
            </a:r>
            <a:r>
              <a:rPr lang="en-US" sz="3200" b="1" dirty="0">
                <a:solidFill>
                  <a:srgbClr val="FF0000"/>
                </a:solidFill>
              </a:rPr>
              <a:t>liquid changes to a gas</a:t>
            </a:r>
            <a:r>
              <a:rPr lang="en-US" sz="3200" b="1" dirty="0" smtClean="0"/>
              <a:t>?</a:t>
            </a:r>
          </a:p>
          <a:p>
            <a:endParaRPr lang="en-US" sz="3200" b="1" dirty="0"/>
          </a:p>
          <a:p>
            <a:r>
              <a:rPr lang="en-US" sz="3200" b="1" dirty="0"/>
              <a:t>A	</a:t>
            </a:r>
            <a:r>
              <a:rPr lang="en-US" sz="3200" dirty="0"/>
              <a:t>Condensation</a:t>
            </a:r>
          </a:p>
          <a:p>
            <a:r>
              <a:rPr lang="en-US" sz="3200" b="1" dirty="0"/>
              <a:t>B</a:t>
            </a:r>
            <a:r>
              <a:rPr lang="en-US" sz="3200" dirty="0"/>
              <a:t>	Freezing</a:t>
            </a:r>
          </a:p>
          <a:p>
            <a:r>
              <a:rPr lang="en-US" sz="3200" b="1" dirty="0">
                <a:solidFill>
                  <a:srgbClr val="FF0000"/>
                </a:solidFill>
              </a:rPr>
              <a:t>C</a:t>
            </a:r>
            <a:r>
              <a:rPr lang="en-US" sz="3200" dirty="0">
                <a:solidFill>
                  <a:srgbClr val="FF0000"/>
                </a:solidFill>
              </a:rPr>
              <a:t>	Evaporation</a:t>
            </a:r>
          </a:p>
          <a:p>
            <a:r>
              <a:rPr lang="en-US" sz="3200" b="1" dirty="0"/>
              <a:t>D</a:t>
            </a:r>
            <a:r>
              <a:rPr lang="en-US" sz="3200" dirty="0"/>
              <a:t>	Melting</a:t>
            </a:r>
          </a:p>
        </p:txBody>
      </p:sp>
    </p:spTree>
    <p:extLst>
      <p:ext uri="{BB962C8B-B14F-4D97-AF65-F5344CB8AC3E}">
        <p14:creationId xmlns:p14="http://schemas.microsoft.com/office/powerpoint/2010/main" val="1239923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759" y="520512"/>
            <a:ext cx="7844599" cy="3539430"/>
          </a:xfrm>
          <a:prstGeom prst="rect">
            <a:avLst/>
          </a:prstGeom>
        </p:spPr>
        <p:txBody>
          <a:bodyPr wrap="square">
            <a:spAutoFit/>
          </a:bodyPr>
          <a:lstStyle/>
          <a:p>
            <a:r>
              <a:rPr lang="en-US" sz="3200" b="1" dirty="0" smtClean="0"/>
              <a:t>47</a:t>
            </a:r>
            <a:r>
              <a:rPr lang="en-US" sz="3200" b="1" dirty="0" smtClean="0"/>
              <a:t>. </a:t>
            </a:r>
            <a:r>
              <a:rPr lang="en-US" sz="3200" b="1" dirty="0" smtClean="0"/>
              <a:t>A </a:t>
            </a:r>
            <a:r>
              <a:rPr lang="en-US" sz="3200" b="1" dirty="0"/>
              <a:t>student broke a piece off of a rock.  What property of the rock changed</a:t>
            </a:r>
            <a:r>
              <a:rPr lang="en-US" sz="3200" b="1" dirty="0" smtClean="0"/>
              <a:t>?</a:t>
            </a:r>
          </a:p>
          <a:p>
            <a:endParaRPr lang="en-US" sz="3200" dirty="0"/>
          </a:p>
          <a:p>
            <a:r>
              <a:rPr lang="en-US" sz="3200" b="1" dirty="0"/>
              <a:t>A</a:t>
            </a:r>
            <a:r>
              <a:rPr lang="en-US" sz="3200" dirty="0"/>
              <a:t>	The rock’s mass</a:t>
            </a:r>
          </a:p>
          <a:p>
            <a:r>
              <a:rPr lang="en-US" sz="3200" b="1" dirty="0"/>
              <a:t>B	</a:t>
            </a:r>
            <a:r>
              <a:rPr lang="en-US" sz="3200" dirty="0"/>
              <a:t>The rock’s color</a:t>
            </a:r>
          </a:p>
          <a:p>
            <a:r>
              <a:rPr lang="en-US" sz="3200" b="1" dirty="0"/>
              <a:t>C</a:t>
            </a:r>
            <a:r>
              <a:rPr lang="en-US" sz="3200" dirty="0"/>
              <a:t>	The rock’s roughness </a:t>
            </a:r>
          </a:p>
          <a:p>
            <a:r>
              <a:rPr lang="en-US" sz="3200" b="1" dirty="0"/>
              <a:t>D</a:t>
            </a:r>
            <a:r>
              <a:rPr lang="en-US" sz="3200" dirty="0"/>
              <a:t>	The rock’s smell</a:t>
            </a:r>
          </a:p>
        </p:txBody>
      </p:sp>
    </p:spTree>
    <p:extLst>
      <p:ext uri="{BB962C8B-B14F-4D97-AF65-F5344CB8AC3E}">
        <p14:creationId xmlns:p14="http://schemas.microsoft.com/office/powerpoint/2010/main" val="31585101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759" y="520512"/>
            <a:ext cx="7844599" cy="3539430"/>
          </a:xfrm>
          <a:prstGeom prst="rect">
            <a:avLst/>
          </a:prstGeom>
        </p:spPr>
        <p:txBody>
          <a:bodyPr wrap="square">
            <a:spAutoFit/>
          </a:bodyPr>
          <a:lstStyle/>
          <a:p>
            <a:r>
              <a:rPr lang="en-US" sz="3200" b="1" dirty="0" smtClean="0"/>
              <a:t>47</a:t>
            </a:r>
            <a:r>
              <a:rPr lang="en-US" sz="3200" b="1" dirty="0" smtClean="0"/>
              <a:t>. </a:t>
            </a:r>
            <a:r>
              <a:rPr lang="en-US" sz="3200" b="1" dirty="0" smtClean="0"/>
              <a:t>A </a:t>
            </a:r>
            <a:r>
              <a:rPr lang="en-US" sz="3200" b="1" dirty="0"/>
              <a:t>student broke a piece off of a rock.  What property of the rock changed</a:t>
            </a:r>
            <a:r>
              <a:rPr lang="en-US" sz="3200" b="1" dirty="0" smtClean="0"/>
              <a:t>?</a:t>
            </a:r>
          </a:p>
          <a:p>
            <a:endParaRPr lang="en-US" sz="3200" dirty="0"/>
          </a:p>
          <a:p>
            <a:r>
              <a:rPr lang="en-US" sz="3200" b="1" dirty="0">
                <a:solidFill>
                  <a:srgbClr val="FF0000"/>
                </a:solidFill>
              </a:rPr>
              <a:t>A</a:t>
            </a:r>
            <a:r>
              <a:rPr lang="en-US" sz="3200" dirty="0">
                <a:solidFill>
                  <a:srgbClr val="FF0000"/>
                </a:solidFill>
              </a:rPr>
              <a:t>	The rock’s mass</a:t>
            </a:r>
          </a:p>
          <a:p>
            <a:r>
              <a:rPr lang="en-US" sz="3200" b="1" dirty="0"/>
              <a:t>B	</a:t>
            </a:r>
            <a:r>
              <a:rPr lang="en-US" sz="3200" dirty="0"/>
              <a:t>The rock’s color</a:t>
            </a:r>
          </a:p>
          <a:p>
            <a:r>
              <a:rPr lang="en-US" sz="3200" b="1" dirty="0"/>
              <a:t>C</a:t>
            </a:r>
            <a:r>
              <a:rPr lang="en-US" sz="3200" dirty="0"/>
              <a:t>	The rock’s roughness </a:t>
            </a:r>
          </a:p>
          <a:p>
            <a:r>
              <a:rPr lang="en-US" sz="3200" b="1" dirty="0"/>
              <a:t>D</a:t>
            </a:r>
            <a:r>
              <a:rPr lang="en-US" sz="3200" dirty="0"/>
              <a:t>	The rock’s smell</a:t>
            </a:r>
          </a:p>
        </p:txBody>
      </p:sp>
    </p:spTree>
    <p:extLst>
      <p:ext uri="{BB962C8B-B14F-4D97-AF65-F5344CB8AC3E}">
        <p14:creationId xmlns:p14="http://schemas.microsoft.com/office/powerpoint/2010/main" val="20540337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963" y="662061"/>
            <a:ext cx="8086524" cy="3539430"/>
          </a:xfrm>
          <a:prstGeom prst="rect">
            <a:avLst/>
          </a:prstGeom>
        </p:spPr>
        <p:txBody>
          <a:bodyPr wrap="square">
            <a:spAutoFit/>
          </a:bodyPr>
          <a:lstStyle/>
          <a:p>
            <a:r>
              <a:rPr lang="en-US" sz="3200" b="1" dirty="0" smtClean="0"/>
              <a:t>48</a:t>
            </a:r>
            <a:r>
              <a:rPr lang="en-US" sz="3200" b="1" dirty="0" smtClean="0"/>
              <a:t>. </a:t>
            </a:r>
            <a:r>
              <a:rPr lang="en-US" sz="3200" b="1" dirty="0" smtClean="0"/>
              <a:t>Which </a:t>
            </a:r>
            <a:r>
              <a:rPr lang="en-US" sz="3200" b="1" dirty="0"/>
              <a:t>of the following objects would be the best conductor of heat</a:t>
            </a:r>
            <a:r>
              <a:rPr lang="en-US" sz="3200" b="1" dirty="0" smtClean="0"/>
              <a:t>?</a:t>
            </a:r>
          </a:p>
          <a:p>
            <a:endParaRPr lang="en-US" sz="3200" dirty="0"/>
          </a:p>
          <a:p>
            <a:r>
              <a:rPr lang="en-US" sz="3200" b="1" dirty="0"/>
              <a:t>A	</a:t>
            </a:r>
            <a:r>
              <a:rPr lang="en-US" sz="3200" dirty="0"/>
              <a:t>A metal spoon</a:t>
            </a:r>
          </a:p>
          <a:p>
            <a:r>
              <a:rPr lang="en-US" sz="3200" b="1" dirty="0"/>
              <a:t>B</a:t>
            </a:r>
            <a:r>
              <a:rPr lang="en-US" sz="3200" dirty="0"/>
              <a:t>	A plastic jar</a:t>
            </a:r>
          </a:p>
          <a:p>
            <a:r>
              <a:rPr lang="en-US" sz="3200" b="1" dirty="0"/>
              <a:t>C</a:t>
            </a:r>
            <a:r>
              <a:rPr lang="en-US" sz="3200" dirty="0"/>
              <a:t>	A wooden pencil</a:t>
            </a:r>
          </a:p>
          <a:p>
            <a:r>
              <a:rPr lang="en-US" sz="3200" b="1" dirty="0"/>
              <a:t>D</a:t>
            </a:r>
            <a:r>
              <a:rPr lang="en-US" sz="3200" dirty="0"/>
              <a:t>	A paper box</a:t>
            </a:r>
          </a:p>
        </p:txBody>
      </p:sp>
    </p:spTree>
    <p:extLst>
      <p:ext uri="{BB962C8B-B14F-4D97-AF65-F5344CB8AC3E}">
        <p14:creationId xmlns:p14="http://schemas.microsoft.com/office/powerpoint/2010/main" val="2085674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963" y="662061"/>
            <a:ext cx="8086524" cy="3539430"/>
          </a:xfrm>
          <a:prstGeom prst="rect">
            <a:avLst/>
          </a:prstGeom>
        </p:spPr>
        <p:txBody>
          <a:bodyPr wrap="square">
            <a:spAutoFit/>
          </a:bodyPr>
          <a:lstStyle/>
          <a:p>
            <a:r>
              <a:rPr lang="en-US" sz="3200" b="1" dirty="0" smtClean="0"/>
              <a:t>48</a:t>
            </a:r>
            <a:r>
              <a:rPr lang="en-US" sz="3200" b="1" dirty="0" smtClean="0"/>
              <a:t>. </a:t>
            </a:r>
            <a:r>
              <a:rPr lang="en-US" sz="3200" b="1" dirty="0" smtClean="0"/>
              <a:t>Which </a:t>
            </a:r>
            <a:r>
              <a:rPr lang="en-US" sz="3200" b="1" dirty="0"/>
              <a:t>of the following objects would be the best </a:t>
            </a:r>
            <a:r>
              <a:rPr lang="en-US" sz="3200" b="1" dirty="0">
                <a:solidFill>
                  <a:srgbClr val="FF0000"/>
                </a:solidFill>
              </a:rPr>
              <a:t>conductor of heat</a:t>
            </a:r>
            <a:r>
              <a:rPr lang="en-US" sz="3200" b="1" dirty="0" smtClean="0"/>
              <a:t>?</a:t>
            </a:r>
          </a:p>
          <a:p>
            <a:endParaRPr lang="en-US" sz="3200" dirty="0"/>
          </a:p>
          <a:p>
            <a:r>
              <a:rPr lang="en-US" sz="3200" b="1" dirty="0">
                <a:solidFill>
                  <a:srgbClr val="FF0000"/>
                </a:solidFill>
              </a:rPr>
              <a:t>A	</a:t>
            </a:r>
            <a:r>
              <a:rPr lang="en-US" sz="3200" dirty="0">
                <a:solidFill>
                  <a:srgbClr val="FF0000"/>
                </a:solidFill>
              </a:rPr>
              <a:t>A metal spoon</a:t>
            </a:r>
          </a:p>
          <a:p>
            <a:r>
              <a:rPr lang="en-US" sz="3200" b="1" dirty="0"/>
              <a:t>B</a:t>
            </a:r>
            <a:r>
              <a:rPr lang="en-US" sz="3200" dirty="0"/>
              <a:t>	A plastic jar</a:t>
            </a:r>
          </a:p>
          <a:p>
            <a:r>
              <a:rPr lang="en-US" sz="3200" b="1" dirty="0"/>
              <a:t>C</a:t>
            </a:r>
            <a:r>
              <a:rPr lang="en-US" sz="3200" dirty="0"/>
              <a:t>	A wooden pencil</a:t>
            </a:r>
          </a:p>
          <a:p>
            <a:r>
              <a:rPr lang="en-US" sz="3200" b="1" dirty="0"/>
              <a:t>D</a:t>
            </a:r>
            <a:r>
              <a:rPr lang="en-US" sz="3200" dirty="0"/>
              <a:t>	A paper box</a:t>
            </a:r>
          </a:p>
        </p:txBody>
      </p:sp>
    </p:spTree>
    <p:extLst>
      <p:ext uri="{BB962C8B-B14F-4D97-AF65-F5344CB8AC3E}">
        <p14:creationId xmlns:p14="http://schemas.microsoft.com/office/powerpoint/2010/main" val="22498308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683" y="566677"/>
            <a:ext cx="8177247" cy="5509200"/>
          </a:xfrm>
          <a:prstGeom prst="rect">
            <a:avLst/>
          </a:prstGeom>
        </p:spPr>
        <p:txBody>
          <a:bodyPr wrap="square">
            <a:spAutoFit/>
          </a:bodyPr>
          <a:lstStyle/>
          <a:p>
            <a:r>
              <a:rPr lang="en-US" sz="3200" b="1" dirty="0" smtClean="0"/>
              <a:t>49</a:t>
            </a:r>
            <a:r>
              <a:rPr lang="en-US" sz="3200" b="1" dirty="0" smtClean="0"/>
              <a:t>. </a:t>
            </a:r>
            <a:r>
              <a:rPr lang="en-US" sz="3200" b="1" dirty="0" smtClean="0"/>
              <a:t>Some </a:t>
            </a:r>
            <a:r>
              <a:rPr lang="en-US" sz="3200" b="1" dirty="0"/>
              <a:t>students were given a plastic bag containing the following objects:  a penny, a marble, a stick of gum, a Popsicle stick, a marshmallow, and a piece of string.  Which of the following is NOT a valid property for separating the items into two groups</a:t>
            </a:r>
            <a:r>
              <a:rPr lang="en-US" sz="3200" b="1" dirty="0" smtClean="0"/>
              <a:t>?</a:t>
            </a:r>
          </a:p>
          <a:p>
            <a:endParaRPr lang="en-US" sz="3200" b="1" dirty="0"/>
          </a:p>
          <a:p>
            <a:r>
              <a:rPr lang="en-US" sz="3200" b="1" dirty="0"/>
              <a:t>A</a:t>
            </a:r>
            <a:r>
              <a:rPr lang="en-US" sz="3200" dirty="0"/>
              <a:t>	Type of material</a:t>
            </a:r>
          </a:p>
          <a:p>
            <a:r>
              <a:rPr lang="en-US" sz="3200" b="1" dirty="0"/>
              <a:t>B</a:t>
            </a:r>
            <a:r>
              <a:rPr lang="en-US" sz="3200" dirty="0"/>
              <a:t>	Mass of object</a:t>
            </a:r>
          </a:p>
          <a:p>
            <a:r>
              <a:rPr lang="en-US" sz="3200" b="1" dirty="0"/>
              <a:t>C</a:t>
            </a:r>
            <a:r>
              <a:rPr lang="en-US" sz="3200" dirty="0"/>
              <a:t>	Age of material</a:t>
            </a:r>
          </a:p>
          <a:p>
            <a:r>
              <a:rPr lang="en-US" sz="3200" b="1" dirty="0"/>
              <a:t>D</a:t>
            </a:r>
            <a:r>
              <a:rPr lang="en-US" sz="3200" dirty="0"/>
              <a:t>	Ability to conduct electricity</a:t>
            </a:r>
          </a:p>
        </p:txBody>
      </p:sp>
    </p:spTree>
    <p:extLst>
      <p:ext uri="{BB962C8B-B14F-4D97-AF65-F5344CB8AC3E}">
        <p14:creationId xmlns:p14="http://schemas.microsoft.com/office/powerpoint/2010/main" val="11899641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6683" y="566677"/>
            <a:ext cx="8177247" cy="5509200"/>
          </a:xfrm>
          <a:prstGeom prst="rect">
            <a:avLst/>
          </a:prstGeom>
        </p:spPr>
        <p:txBody>
          <a:bodyPr wrap="square">
            <a:spAutoFit/>
          </a:bodyPr>
          <a:lstStyle/>
          <a:p>
            <a:r>
              <a:rPr lang="en-US" sz="3200" b="1" dirty="0" smtClean="0"/>
              <a:t>49</a:t>
            </a:r>
            <a:r>
              <a:rPr lang="en-US" sz="3200" b="1" dirty="0" smtClean="0"/>
              <a:t>. </a:t>
            </a:r>
            <a:r>
              <a:rPr lang="en-US" sz="3200" b="1" dirty="0" smtClean="0"/>
              <a:t>Some </a:t>
            </a:r>
            <a:r>
              <a:rPr lang="en-US" sz="3200" b="1" dirty="0"/>
              <a:t>students were given a plastic bag containing the following objects:  a penny, a marble, a stick of gum, a Popsicle stick, a marshmallow, and a piece of string.  Which of the following is </a:t>
            </a:r>
            <a:r>
              <a:rPr lang="en-US" sz="3200" b="1" dirty="0">
                <a:solidFill>
                  <a:srgbClr val="FF0000"/>
                </a:solidFill>
              </a:rPr>
              <a:t>NOT</a:t>
            </a:r>
            <a:r>
              <a:rPr lang="en-US" sz="3200" b="1" dirty="0"/>
              <a:t> a valid property for separating the items into two groups</a:t>
            </a:r>
            <a:r>
              <a:rPr lang="en-US" sz="3200" b="1" dirty="0" smtClean="0"/>
              <a:t>?</a:t>
            </a:r>
          </a:p>
          <a:p>
            <a:endParaRPr lang="en-US" sz="3200" b="1" dirty="0"/>
          </a:p>
          <a:p>
            <a:r>
              <a:rPr lang="en-US" sz="3200" b="1" dirty="0"/>
              <a:t>A</a:t>
            </a:r>
            <a:r>
              <a:rPr lang="en-US" sz="3200" dirty="0"/>
              <a:t>	Type of material</a:t>
            </a:r>
          </a:p>
          <a:p>
            <a:r>
              <a:rPr lang="en-US" sz="3200" b="1" dirty="0"/>
              <a:t>B</a:t>
            </a:r>
            <a:r>
              <a:rPr lang="en-US" sz="3200" dirty="0"/>
              <a:t>	Mass of object</a:t>
            </a:r>
          </a:p>
          <a:p>
            <a:r>
              <a:rPr lang="en-US" sz="3200" b="1" dirty="0">
                <a:solidFill>
                  <a:srgbClr val="FF0000"/>
                </a:solidFill>
              </a:rPr>
              <a:t>C</a:t>
            </a:r>
            <a:r>
              <a:rPr lang="en-US" sz="3200" dirty="0">
                <a:solidFill>
                  <a:srgbClr val="FF0000"/>
                </a:solidFill>
              </a:rPr>
              <a:t>	Age of material</a:t>
            </a:r>
          </a:p>
          <a:p>
            <a:r>
              <a:rPr lang="en-US" sz="3200" b="1" dirty="0"/>
              <a:t>D</a:t>
            </a:r>
            <a:r>
              <a:rPr lang="en-US" sz="3200" dirty="0"/>
              <a:t>	Ability to conduct electricity</a:t>
            </a:r>
          </a:p>
        </p:txBody>
      </p:sp>
    </p:spTree>
    <p:extLst>
      <p:ext uri="{BB962C8B-B14F-4D97-AF65-F5344CB8AC3E}">
        <p14:creationId xmlns:p14="http://schemas.microsoft.com/office/powerpoint/2010/main" val="68235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508649"/>
          </a:xfrm>
        </p:spPr>
        <p:txBody>
          <a:bodyPr/>
          <a:lstStyle/>
          <a:p>
            <a:pPr algn="l"/>
            <a:r>
              <a:rPr lang="en-US" sz="1800" dirty="0" smtClean="0">
                <a:solidFill>
                  <a:srgbClr val="FF0000"/>
                </a:solidFill>
              </a:rPr>
              <a:t>STAAR 2013 #2; RC 1; Readiness</a:t>
            </a:r>
            <a:br>
              <a:rPr lang="en-US" sz="1800" dirty="0" smtClean="0">
                <a:solidFill>
                  <a:srgbClr val="FF0000"/>
                </a:solidFill>
              </a:rPr>
            </a:br>
            <a:r>
              <a:rPr lang="en-US" dirty="0"/>
              <a:t/>
            </a:r>
            <a:br>
              <a:rPr lang="en-US" dirty="0"/>
            </a:br>
            <a:r>
              <a:rPr lang="en-US" sz="3200" b="1" dirty="0" smtClean="0"/>
              <a:t>36</a:t>
            </a:r>
            <a:r>
              <a:rPr lang="en-US" sz="3200" b="1" dirty="0" smtClean="0"/>
              <a:t>. </a:t>
            </a:r>
            <a:r>
              <a:rPr lang="en-US" sz="3200" b="1" dirty="0" smtClean="0"/>
              <a:t>Which of these is the best </a:t>
            </a:r>
            <a:r>
              <a:rPr lang="en-US" sz="3200" b="1" dirty="0" smtClean="0">
                <a:solidFill>
                  <a:srgbClr val="FF0000"/>
                </a:solidFill>
              </a:rPr>
              <a:t>conductor</a:t>
            </a:r>
            <a:r>
              <a:rPr lang="en-US" sz="3200" b="1" dirty="0" smtClean="0"/>
              <a:t> of </a:t>
            </a:r>
            <a:r>
              <a:rPr lang="en-US" sz="3200" b="1" dirty="0" smtClean="0">
                <a:solidFill>
                  <a:srgbClr val="FF0000"/>
                </a:solidFill>
              </a:rPr>
              <a:t>electricity</a:t>
            </a:r>
            <a:r>
              <a:rPr lang="en-US" sz="3200" b="1" dirty="0" smtClean="0"/>
              <a:t>?</a:t>
            </a:r>
            <a:br>
              <a:rPr lang="en-US" sz="3200" b="1" dirty="0" smtClean="0"/>
            </a:br>
            <a:r>
              <a:rPr lang="en-US" sz="3200" b="1" dirty="0"/>
              <a:t/>
            </a:r>
            <a:br>
              <a:rPr lang="en-US" sz="3200" b="1" dirty="0"/>
            </a:br>
            <a:r>
              <a:rPr lang="en-US" sz="3200" dirty="0" smtClean="0"/>
              <a:t>F. Glass rod</a:t>
            </a:r>
            <a:br>
              <a:rPr lang="en-US" sz="3200" dirty="0" smtClean="0"/>
            </a:br>
            <a:r>
              <a:rPr lang="en-US" sz="3200" dirty="0" smtClean="0"/>
              <a:t>G. Cotton string</a:t>
            </a:r>
            <a:br>
              <a:rPr lang="en-US" sz="3200" dirty="0" smtClean="0"/>
            </a:br>
            <a:r>
              <a:rPr lang="en-US" sz="3200" dirty="0" smtClean="0"/>
              <a:t>H. Plastic tubing</a:t>
            </a:r>
            <a:br>
              <a:rPr lang="en-US" sz="3200" dirty="0" smtClean="0"/>
            </a:br>
            <a:r>
              <a:rPr lang="en-US" sz="3200" dirty="0" smtClean="0">
                <a:solidFill>
                  <a:srgbClr val="FF0000"/>
                </a:solidFill>
              </a:rPr>
              <a:t>J. Copper penny</a:t>
            </a:r>
            <a:endParaRPr lang="en-US" dirty="0">
              <a:solidFill>
                <a:srgbClr val="FF0000"/>
              </a:solidFill>
            </a:endParaRPr>
          </a:p>
        </p:txBody>
      </p:sp>
    </p:spTree>
    <p:extLst>
      <p:ext uri="{BB962C8B-B14F-4D97-AF65-F5344CB8AC3E}">
        <p14:creationId xmlns:p14="http://schemas.microsoft.com/office/powerpoint/2010/main" val="42392964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07" y="650671"/>
            <a:ext cx="8003230" cy="5539979"/>
          </a:xfrm>
          <a:prstGeom prst="rect">
            <a:avLst/>
          </a:prstGeom>
        </p:spPr>
        <p:txBody>
          <a:bodyPr wrap="square">
            <a:spAutoFit/>
          </a:bodyPr>
          <a:lstStyle/>
          <a:p>
            <a:r>
              <a:rPr lang="en-US" sz="2800" b="1" dirty="0" smtClean="0"/>
              <a:t>50</a:t>
            </a:r>
            <a:r>
              <a:rPr lang="en-US" sz="2800" b="1" dirty="0" smtClean="0"/>
              <a:t>. </a:t>
            </a:r>
            <a:r>
              <a:rPr lang="en-US" sz="2800" b="1" dirty="0" smtClean="0"/>
              <a:t>Matter </a:t>
            </a:r>
            <a:r>
              <a:rPr lang="en-US" sz="2800" b="1" dirty="0"/>
              <a:t>is often classified based on its physical properties.  Which list of physical properties correctly identifies a penny</a:t>
            </a:r>
            <a:r>
              <a:rPr lang="en-US" sz="2800" b="1" dirty="0" smtClean="0"/>
              <a:t>?</a:t>
            </a:r>
          </a:p>
          <a:p>
            <a:endParaRPr lang="en-US" sz="2800" dirty="0"/>
          </a:p>
          <a:p>
            <a:r>
              <a:rPr lang="en-US" sz="2800" b="1" dirty="0"/>
              <a:t>A</a:t>
            </a:r>
            <a:r>
              <a:rPr lang="en-US" sz="2800" dirty="0"/>
              <a:t>	Liquid, conducts heat well, does not conduct electricity, is magnetic</a:t>
            </a:r>
          </a:p>
          <a:p>
            <a:r>
              <a:rPr lang="en-US" sz="2800" b="1" dirty="0"/>
              <a:t>B</a:t>
            </a:r>
            <a:r>
              <a:rPr lang="en-US" sz="2800" dirty="0"/>
              <a:t>	Solid, conducts heat and electricity well, is not magnetic, is a type of metal</a:t>
            </a:r>
          </a:p>
          <a:p>
            <a:r>
              <a:rPr lang="en-US" sz="2800" b="1" dirty="0"/>
              <a:t>C</a:t>
            </a:r>
            <a:r>
              <a:rPr lang="en-US" sz="2800" dirty="0"/>
              <a:t>	Liquid, is a type of metal, conducts heat and electricity well, is magnetic</a:t>
            </a:r>
          </a:p>
          <a:p>
            <a:r>
              <a:rPr lang="en-US" sz="2800" b="1" dirty="0"/>
              <a:t>D</a:t>
            </a:r>
            <a:r>
              <a:rPr lang="en-US" sz="2800" dirty="0"/>
              <a:t>	Solid, conducts heat well, does not conduct electricity, is not magnetic</a:t>
            </a:r>
          </a:p>
          <a:p>
            <a:r>
              <a:rPr lang="en-US" b="1" dirty="0"/>
              <a:t> </a:t>
            </a:r>
            <a:endParaRPr lang="en-US" dirty="0"/>
          </a:p>
        </p:txBody>
      </p:sp>
    </p:spTree>
    <p:extLst>
      <p:ext uri="{BB962C8B-B14F-4D97-AF65-F5344CB8AC3E}">
        <p14:creationId xmlns:p14="http://schemas.microsoft.com/office/powerpoint/2010/main" val="9777443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507" y="650671"/>
            <a:ext cx="8003230" cy="5539979"/>
          </a:xfrm>
          <a:prstGeom prst="rect">
            <a:avLst/>
          </a:prstGeom>
        </p:spPr>
        <p:txBody>
          <a:bodyPr wrap="square">
            <a:spAutoFit/>
          </a:bodyPr>
          <a:lstStyle/>
          <a:p>
            <a:r>
              <a:rPr lang="en-US" sz="2800" b="1" dirty="0" smtClean="0"/>
              <a:t>50</a:t>
            </a:r>
            <a:r>
              <a:rPr lang="en-US" sz="2800" b="1" dirty="0" smtClean="0"/>
              <a:t>. </a:t>
            </a:r>
            <a:r>
              <a:rPr lang="en-US" sz="2800" b="1" dirty="0" smtClean="0"/>
              <a:t>Matter </a:t>
            </a:r>
            <a:r>
              <a:rPr lang="en-US" sz="2800" b="1" dirty="0"/>
              <a:t>is often classified based on its physical properties.  Which list of physical properties correctly identifies a </a:t>
            </a:r>
            <a:r>
              <a:rPr lang="en-US" sz="2800" b="1" dirty="0">
                <a:solidFill>
                  <a:srgbClr val="FF0000"/>
                </a:solidFill>
              </a:rPr>
              <a:t>penny</a:t>
            </a:r>
            <a:r>
              <a:rPr lang="en-US" sz="2800" b="1" dirty="0" smtClean="0"/>
              <a:t>?</a:t>
            </a:r>
          </a:p>
          <a:p>
            <a:endParaRPr lang="en-US" sz="2800" dirty="0"/>
          </a:p>
          <a:p>
            <a:r>
              <a:rPr lang="en-US" sz="2800" b="1" dirty="0"/>
              <a:t>A</a:t>
            </a:r>
            <a:r>
              <a:rPr lang="en-US" sz="2800" dirty="0"/>
              <a:t>	Liquid, conducts heat well, does not conduct electricity, is magnetic</a:t>
            </a:r>
          </a:p>
          <a:p>
            <a:r>
              <a:rPr lang="en-US" sz="2800" b="1" dirty="0">
                <a:solidFill>
                  <a:srgbClr val="FF0000"/>
                </a:solidFill>
              </a:rPr>
              <a:t>B</a:t>
            </a:r>
            <a:r>
              <a:rPr lang="en-US" sz="2800" dirty="0">
                <a:solidFill>
                  <a:srgbClr val="FF0000"/>
                </a:solidFill>
              </a:rPr>
              <a:t>	Solid, conducts heat and electricity well, is not magnetic, is a type of metal</a:t>
            </a:r>
          </a:p>
          <a:p>
            <a:r>
              <a:rPr lang="en-US" sz="2800" b="1" dirty="0"/>
              <a:t>C</a:t>
            </a:r>
            <a:r>
              <a:rPr lang="en-US" sz="2800" dirty="0"/>
              <a:t>	Liquid, is a type of metal, conducts heat and electricity well, is magnetic</a:t>
            </a:r>
          </a:p>
          <a:p>
            <a:r>
              <a:rPr lang="en-US" sz="2800" b="1" dirty="0"/>
              <a:t>D</a:t>
            </a:r>
            <a:r>
              <a:rPr lang="en-US" sz="2800" dirty="0"/>
              <a:t>	Solid, conducts heat well, does not conduct electricity, is not magnetic</a:t>
            </a:r>
          </a:p>
          <a:p>
            <a:r>
              <a:rPr lang="en-US" b="1" dirty="0"/>
              <a:t> </a:t>
            </a:r>
            <a:endParaRPr lang="en-US" dirty="0"/>
          </a:p>
        </p:txBody>
      </p:sp>
    </p:spTree>
    <p:extLst>
      <p:ext uri="{BB962C8B-B14F-4D97-AF65-F5344CB8AC3E}">
        <p14:creationId xmlns:p14="http://schemas.microsoft.com/office/powerpoint/2010/main" val="28233174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527" y="639801"/>
            <a:ext cx="7988959" cy="3539430"/>
          </a:xfrm>
          <a:prstGeom prst="rect">
            <a:avLst/>
          </a:prstGeom>
        </p:spPr>
        <p:txBody>
          <a:bodyPr wrap="square">
            <a:spAutoFit/>
          </a:bodyPr>
          <a:lstStyle/>
          <a:p>
            <a:r>
              <a:rPr lang="en-US" sz="3200" b="1" dirty="0" smtClean="0"/>
              <a:t>51</a:t>
            </a:r>
            <a:r>
              <a:rPr lang="en-US" sz="3200" b="1" dirty="0" smtClean="0"/>
              <a:t>. </a:t>
            </a:r>
            <a:r>
              <a:rPr lang="en-US" sz="3200" b="1" dirty="0" smtClean="0"/>
              <a:t>The </a:t>
            </a:r>
            <a:r>
              <a:rPr lang="en-US" sz="3200" b="1" dirty="0"/>
              <a:t>following are all characteristics of a liquid EXCEPT</a:t>
            </a:r>
            <a:r>
              <a:rPr lang="en-US" sz="3200" b="1" dirty="0" smtClean="0"/>
              <a:t>—</a:t>
            </a:r>
          </a:p>
          <a:p>
            <a:endParaRPr lang="en-US" sz="3200" b="1" dirty="0"/>
          </a:p>
          <a:p>
            <a:r>
              <a:rPr lang="en-US" sz="3200" b="1" dirty="0"/>
              <a:t>A</a:t>
            </a:r>
            <a:r>
              <a:rPr lang="en-US" sz="3200" dirty="0"/>
              <a:t>	a liquid has a definite volume</a:t>
            </a:r>
          </a:p>
          <a:p>
            <a:r>
              <a:rPr lang="en-US" sz="3200" b="1" dirty="0"/>
              <a:t>B</a:t>
            </a:r>
            <a:r>
              <a:rPr lang="en-US" sz="3200" dirty="0"/>
              <a:t>	a liquid takes the shape of its container</a:t>
            </a:r>
          </a:p>
          <a:p>
            <a:r>
              <a:rPr lang="en-US" sz="3200" b="1" dirty="0"/>
              <a:t>C</a:t>
            </a:r>
            <a:r>
              <a:rPr lang="en-US" sz="3200" dirty="0"/>
              <a:t>	a liquid has a definite shape</a:t>
            </a:r>
          </a:p>
          <a:p>
            <a:r>
              <a:rPr lang="en-US" sz="3200" b="1" dirty="0"/>
              <a:t>D</a:t>
            </a:r>
            <a:r>
              <a:rPr lang="en-US" sz="3200" dirty="0"/>
              <a:t>	a liquid can usually be poured</a:t>
            </a:r>
          </a:p>
        </p:txBody>
      </p:sp>
    </p:spTree>
    <p:extLst>
      <p:ext uri="{BB962C8B-B14F-4D97-AF65-F5344CB8AC3E}">
        <p14:creationId xmlns:p14="http://schemas.microsoft.com/office/powerpoint/2010/main" val="275507360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16527" y="639801"/>
            <a:ext cx="7988959" cy="3539430"/>
          </a:xfrm>
          <a:prstGeom prst="rect">
            <a:avLst/>
          </a:prstGeom>
        </p:spPr>
        <p:txBody>
          <a:bodyPr wrap="square">
            <a:spAutoFit/>
          </a:bodyPr>
          <a:lstStyle/>
          <a:p>
            <a:r>
              <a:rPr lang="en-US" sz="3200" b="1" dirty="0" smtClean="0"/>
              <a:t>51</a:t>
            </a:r>
            <a:r>
              <a:rPr lang="en-US" sz="3200" b="1" dirty="0" smtClean="0"/>
              <a:t>. </a:t>
            </a:r>
            <a:r>
              <a:rPr lang="en-US" sz="3200" b="1" dirty="0" smtClean="0"/>
              <a:t>The </a:t>
            </a:r>
            <a:r>
              <a:rPr lang="en-US" sz="3200" b="1" dirty="0"/>
              <a:t>following are all characteristics of a liquid </a:t>
            </a:r>
            <a:r>
              <a:rPr lang="en-US" sz="3200" b="1" dirty="0">
                <a:solidFill>
                  <a:srgbClr val="FF0000"/>
                </a:solidFill>
              </a:rPr>
              <a:t>EXCEPT</a:t>
            </a:r>
            <a:r>
              <a:rPr lang="en-US" sz="3200" b="1" dirty="0" smtClean="0"/>
              <a:t>—</a:t>
            </a:r>
          </a:p>
          <a:p>
            <a:endParaRPr lang="en-US" sz="3200" b="1" dirty="0"/>
          </a:p>
          <a:p>
            <a:r>
              <a:rPr lang="en-US" sz="3200" b="1" dirty="0"/>
              <a:t>A</a:t>
            </a:r>
            <a:r>
              <a:rPr lang="en-US" sz="3200" dirty="0"/>
              <a:t>	a liquid has a definite volume</a:t>
            </a:r>
          </a:p>
          <a:p>
            <a:r>
              <a:rPr lang="en-US" sz="3200" b="1" dirty="0"/>
              <a:t>B</a:t>
            </a:r>
            <a:r>
              <a:rPr lang="en-US" sz="3200" dirty="0"/>
              <a:t>	a liquid takes the shape of its container</a:t>
            </a:r>
          </a:p>
          <a:p>
            <a:r>
              <a:rPr lang="en-US" sz="3200" b="1" dirty="0">
                <a:solidFill>
                  <a:srgbClr val="FF0000"/>
                </a:solidFill>
              </a:rPr>
              <a:t>C</a:t>
            </a:r>
            <a:r>
              <a:rPr lang="en-US" sz="3200" dirty="0">
                <a:solidFill>
                  <a:srgbClr val="FF0000"/>
                </a:solidFill>
              </a:rPr>
              <a:t>	a liquid has a definite shape</a:t>
            </a:r>
          </a:p>
          <a:p>
            <a:r>
              <a:rPr lang="en-US" sz="3200" b="1" dirty="0"/>
              <a:t>D</a:t>
            </a:r>
            <a:r>
              <a:rPr lang="en-US" sz="3200" dirty="0"/>
              <a:t>	a liquid can usually be poured</a:t>
            </a:r>
          </a:p>
        </p:txBody>
      </p:sp>
    </p:spTree>
    <p:extLst>
      <p:ext uri="{BB962C8B-B14F-4D97-AF65-F5344CB8AC3E}">
        <p14:creationId xmlns:p14="http://schemas.microsoft.com/office/powerpoint/2010/main" val="396650125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4755" y="682608"/>
            <a:ext cx="8060313" cy="3539430"/>
          </a:xfrm>
          <a:prstGeom prst="rect">
            <a:avLst/>
          </a:prstGeom>
        </p:spPr>
        <p:txBody>
          <a:bodyPr wrap="square">
            <a:spAutoFit/>
          </a:bodyPr>
          <a:lstStyle/>
          <a:p>
            <a:r>
              <a:rPr lang="en-US" sz="3200" b="1" dirty="0" smtClean="0"/>
              <a:t>52. </a:t>
            </a:r>
            <a:r>
              <a:rPr lang="en-US" sz="3200" b="1" dirty="0" smtClean="0"/>
              <a:t>What </a:t>
            </a:r>
            <a:r>
              <a:rPr lang="en-US" sz="3200" b="1" dirty="0"/>
              <a:t>happens to the particles in a liquid when it is heated?  The particles</a:t>
            </a:r>
            <a:r>
              <a:rPr lang="en-US" sz="3200" b="1" dirty="0" smtClean="0"/>
              <a:t>—</a:t>
            </a:r>
          </a:p>
          <a:p>
            <a:endParaRPr lang="en-US" sz="3200" b="1" dirty="0"/>
          </a:p>
          <a:p>
            <a:r>
              <a:rPr lang="en-US" sz="3200" b="1" dirty="0"/>
              <a:t>A</a:t>
            </a:r>
            <a:r>
              <a:rPr lang="en-US" sz="3200" dirty="0"/>
              <a:t> 	move slower</a:t>
            </a:r>
          </a:p>
          <a:p>
            <a:r>
              <a:rPr lang="en-US" sz="3200" b="1" dirty="0"/>
              <a:t>B</a:t>
            </a:r>
            <a:r>
              <a:rPr lang="en-US" sz="3200" dirty="0"/>
              <a:t> 	stop moving</a:t>
            </a:r>
          </a:p>
          <a:p>
            <a:r>
              <a:rPr lang="en-US" sz="3200" b="1" dirty="0"/>
              <a:t>C</a:t>
            </a:r>
            <a:r>
              <a:rPr lang="en-US" sz="3200" dirty="0"/>
              <a:t> 	move faster</a:t>
            </a:r>
          </a:p>
          <a:p>
            <a:r>
              <a:rPr lang="en-US" sz="3200" b="1" dirty="0"/>
              <a:t>D</a:t>
            </a:r>
            <a:r>
              <a:rPr lang="en-US" sz="3200" dirty="0"/>
              <a:t> 	move in a circle</a:t>
            </a:r>
          </a:p>
        </p:txBody>
      </p:sp>
    </p:spTree>
    <p:extLst>
      <p:ext uri="{BB962C8B-B14F-4D97-AF65-F5344CB8AC3E}">
        <p14:creationId xmlns:p14="http://schemas.microsoft.com/office/powerpoint/2010/main" val="25234020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4755" y="682608"/>
            <a:ext cx="8060313" cy="3539430"/>
          </a:xfrm>
          <a:prstGeom prst="rect">
            <a:avLst/>
          </a:prstGeom>
        </p:spPr>
        <p:txBody>
          <a:bodyPr wrap="square">
            <a:spAutoFit/>
          </a:bodyPr>
          <a:lstStyle/>
          <a:p>
            <a:r>
              <a:rPr lang="en-US" sz="3200" b="1" dirty="0" smtClean="0"/>
              <a:t>52. </a:t>
            </a:r>
            <a:r>
              <a:rPr lang="en-US" sz="3200" b="1" dirty="0" smtClean="0"/>
              <a:t>What </a:t>
            </a:r>
            <a:r>
              <a:rPr lang="en-US" sz="3200" b="1" dirty="0"/>
              <a:t>happens to the particles in a liquid when it is </a:t>
            </a:r>
            <a:r>
              <a:rPr lang="en-US" sz="3200" b="1" dirty="0">
                <a:solidFill>
                  <a:srgbClr val="FF0000"/>
                </a:solidFill>
              </a:rPr>
              <a:t>heated</a:t>
            </a:r>
            <a:r>
              <a:rPr lang="en-US" sz="3200" b="1" dirty="0"/>
              <a:t>?  The particles</a:t>
            </a:r>
            <a:r>
              <a:rPr lang="en-US" sz="3200" b="1" dirty="0" smtClean="0"/>
              <a:t>—</a:t>
            </a:r>
          </a:p>
          <a:p>
            <a:endParaRPr lang="en-US" sz="3200" b="1" dirty="0"/>
          </a:p>
          <a:p>
            <a:r>
              <a:rPr lang="en-US" sz="3200" b="1" dirty="0"/>
              <a:t>A</a:t>
            </a:r>
            <a:r>
              <a:rPr lang="en-US" sz="3200" dirty="0"/>
              <a:t> 	move slower</a:t>
            </a:r>
          </a:p>
          <a:p>
            <a:r>
              <a:rPr lang="en-US" sz="3200" b="1" dirty="0"/>
              <a:t>B</a:t>
            </a:r>
            <a:r>
              <a:rPr lang="en-US" sz="3200" dirty="0"/>
              <a:t> 	stop moving</a:t>
            </a:r>
          </a:p>
          <a:p>
            <a:r>
              <a:rPr lang="en-US" sz="3200" b="1" dirty="0">
                <a:solidFill>
                  <a:srgbClr val="FF0000"/>
                </a:solidFill>
              </a:rPr>
              <a:t>C</a:t>
            </a:r>
            <a:r>
              <a:rPr lang="en-US" sz="3200" dirty="0">
                <a:solidFill>
                  <a:srgbClr val="FF0000"/>
                </a:solidFill>
              </a:rPr>
              <a:t> 	move faster</a:t>
            </a:r>
          </a:p>
          <a:p>
            <a:r>
              <a:rPr lang="en-US" sz="3200" b="1" dirty="0"/>
              <a:t>D</a:t>
            </a:r>
            <a:r>
              <a:rPr lang="en-US" sz="3200" dirty="0"/>
              <a:t> 	move in a circle</a:t>
            </a:r>
          </a:p>
        </p:txBody>
      </p:sp>
    </p:spTree>
    <p:extLst>
      <p:ext uri="{BB962C8B-B14F-4D97-AF65-F5344CB8AC3E}">
        <p14:creationId xmlns:p14="http://schemas.microsoft.com/office/powerpoint/2010/main" val="40316444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943" y="776602"/>
            <a:ext cx="7546566" cy="5016758"/>
          </a:xfrm>
          <a:prstGeom prst="rect">
            <a:avLst/>
          </a:prstGeom>
        </p:spPr>
        <p:txBody>
          <a:bodyPr wrap="square">
            <a:spAutoFit/>
          </a:bodyPr>
          <a:lstStyle/>
          <a:p>
            <a:r>
              <a:rPr lang="en-US" sz="3200" b="1" dirty="0" smtClean="0"/>
              <a:t>53. </a:t>
            </a:r>
            <a:r>
              <a:rPr lang="en-US" sz="3200" b="1" dirty="0" smtClean="0"/>
              <a:t>A </a:t>
            </a:r>
            <a:r>
              <a:rPr lang="en-US" sz="3200" b="1" dirty="0"/>
              <a:t>question on the fifth grade homework assignment asked students to explain why air is matter.  Which of the following statements correctly answers the question</a:t>
            </a:r>
            <a:r>
              <a:rPr lang="en-US" sz="3200" b="1" dirty="0" smtClean="0"/>
              <a:t>?</a:t>
            </a:r>
          </a:p>
          <a:p>
            <a:endParaRPr lang="en-US" sz="3200" dirty="0"/>
          </a:p>
          <a:p>
            <a:r>
              <a:rPr lang="en-US" sz="3200" b="1" dirty="0"/>
              <a:t>A</a:t>
            </a:r>
            <a:r>
              <a:rPr lang="en-US" sz="3200" dirty="0"/>
              <a:t>	Air is invisible.</a:t>
            </a:r>
          </a:p>
          <a:p>
            <a:r>
              <a:rPr lang="en-US" sz="3200" b="1" dirty="0"/>
              <a:t>B</a:t>
            </a:r>
            <a:r>
              <a:rPr lang="en-US" sz="3200" dirty="0"/>
              <a:t>	Air is needed for breathing.</a:t>
            </a:r>
          </a:p>
          <a:p>
            <a:r>
              <a:rPr lang="en-US" sz="3200" b="1" dirty="0"/>
              <a:t>C</a:t>
            </a:r>
            <a:r>
              <a:rPr lang="en-US" sz="3200" dirty="0"/>
              <a:t>	Air takes up space and has mass.</a:t>
            </a:r>
          </a:p>
          <a:p>
            <a:r>
              <a:rPr lang="en-US" sz="3200" b="1" dirty="0"/>
              <a:t>D</a:t>
            </a:r>
            <a:r>
              <a:rPr lang="en-US" sz="3200" dirty="0"/>
              <a:t>	Air takes the shape of its container.</a:t>
            </a:r>
          </a:p>
        </p:txBody>
      </p:sp>
    </p:spTree>
    <p:extLst>
      <p:ext uri="{BB962C8B-B14F-4D97-AF65-F5344CB8AC3E}">
        <p14:creationId xmlns:p14="http://schemas.microsoft.com/office/powerpoint/2010/main" val="16106037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1943" y="776602"/>
            <a:ext cx="7546566" cy="5016758"/>
          </a:xfrm>
          <a:prstGeom prst="rect">
            <a:avLst/>
          </a:prstGeom>
        </p:spPr>
        <p:txBody>
          <a:bodyPr wrap="square">
            <a:spAutoFit/>
          </a:bodyPr>
          <a:lstStyle/>
          <a:p>
            <a:r>
              <a:rPr lang="en-US" sz="3200" b="1" dirty="0" smtClean="0"/>
              <a:t>53. </a:t>
            </a:r>
            <a:r>
              <a:rPr lang="en-US" sz="3200" b="1" dirty="0" smtClean="0"/>
              <a:t>A </a:t>
            </a:r>
            <a:r>
              <a:rPr lang="en-US" sz="3200" b="1" dirty="0"/>
              <a:t>question on the fifth grade homework assignment asked students to explain why air is </a:t>
            </a:r>
            <a:r>
              <a:rPr lang="en-US" sz="3200" b="1" dirty="0">
                <a:solidFill>
                  <a:srgbClr val="FF0000"/>
                </a:solidFill>
              </a:rPr>
              <a:t>matter</a:t>
            </a:r>
            <a:r>
              <a:rPr lang="en-US" sz="3200" b="1" dirty="0"/>
              <a:t>.  Which of the following statements correctly answers the question</a:t>
            </a:r>
            <a:r>
              <a:rPr lang="en-US" sz="3200" b="1" dirty="0" smtClean="0"/>
              <a:t>?</a:t>
            </a:r>
          </a:p>
          <a:p>
            <a:endParaRPr lang="en-US" sz="3200" dirty="0"/>
          </a:p>
          <a:p>
            <a:r>
              <a:rPr lang="en-US" sz="3200" b="1" dirty="0"/>
              <a:t>A</a:t>
            </a:r>
            <a:r>
              <a:rPr lang="en-US" sz="3200" dirty="0"/>
              <a:t>	Air is invisible.</a:t>
            </a:r>
          </a:p>
          <a:p>
            <a:r>
              <a:rPr lang="en-US" sz="3200" b="1" dirty="0"/>
              <a:t>B</a:t>
            </a:r>
            <a:r>
              <a:rPr lang="en-US" sz="3200" dirty="0"/>
              <a:t>	Air is needed for breathing.</a:t>
            </a:r>
          </a:p>
          <a:p>
            <a:r>
              <a:rPr lang="en-US" sz="3200" b="1" dirty="0">
                <a:solidFill>
                  <a:srgbClr val="FF0000"/>
                </a:solidFill>
              </a:rPr>
              <a:t>C</a:t>
            </a:r>
            <a:r>
              <a:rPr lang="en-US" sz="3200" dirty="0">
                <a:solidFill>
                  <a:srgbClr val="FF0000"/>
                </a:solidFill>
              </a:rPr>
              <a:t>	Air takes up space and has mass.</a:t>
            </a:r>
          </a:p>
          <a:p>
            <a:r>
              <a:rPr lang="en-US" sz="3200" b="1" dirty="0"/>
              <a:t>D</a:t>
            </a:r>
            <a:r>
              <a:rPr lang="en-US" sz="3200" dirty="0"/>
              <a:t>	Air takes the shape of its container.</a:t>
            </a:r>
          </a:p>
        </p:txBody>
      </p:sp>
    </p:spTree>
    <p:extLst>
      <p:ext uri="{BB962C8B-B14F-4D97-AF65-F5344CB8AC3E}">
        <p14:creationId xmlns:p14="http://schemas.microsoft.com/office/powerpoint/2010/main" val="3607640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577293"/>
          </a:xfrm>
        </p:spPr>
        <p:txBody>
          <a:bodyPr>
            <a:normAutofit fontScale="90000"/>
          </a:bodyPr>
          <a:lstStyle/>
          <a:p>
            <a:pPr algn="l"/>
            <a:r>
              <a:rPr lang="en-US" dirty="0"/>
              <a:t/>
            </a:r>
            <a:br>
              <a:rPr lang="en-US" dirty="0"/>
            </a:br>
            <a:r>
              <a:rPr lang="en-US" sz="2400" b="1" dirty="0" smtClean="0"/>
              <a:t>37</a:t>
            </a:r>
            <a:r>
              <a:rPr lang="en-US" sz="2400" b="1" dirty="0" smtClean="0"/>
              <a:t>. </a:t>
            </a:r>
            <a:r>
              <a:rPr lang="en-US" sz="2400" b="1" dirty="0" smtClean="0"/>
              <a:t>A student reads the label on a bottle of salad dressing down below.</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smtClean="0"/>
              <a:t>Why would the student shake the salad dressing well before using it?</a:t>
            </a:r>
            <a:br>
              <a:rPr lang="en-US" sz="2400" b="1" dirty="0" smtClean="0"/>
            </a:br>
            <a:r>
              <a:rPr lang="en-US" sz="2400" b="1" dirty="0"/>
              <a:t/>
            </a:r>
            <a:br>
              <a:rPr lang="en-US" sz="2400" b="1" dirty="0"/>
            </a:br>
            <a:r>
              <a:rPr lang="en-US" sz="2400" dirty="0" smtClean="0"/>
              <a:t>A. Vinegar and oil have different densities.</a:t>
            </a:r>
            <a:br>
              <a:rPr lang="en-US" sz="2400" dirty="0" smtClean="0"/>
            </a:br>
            <a:r>
              <a:rPr lang="en-US" sz="2400" dirty="0" smtClean="0"/>
              <a:t>B. Vinegar and oil easily form a solution.</a:t>
            </a:r>
            <a:br>
              <a:rPr lang="en-US" sz="2400" dirty="0" smtClean="0"/>
            </a:br>
            <a:r>
              <a:rPr lang="en-US" sz="2400" dirty="0" smtClean="0"/>
              <a:t>C. Vinegar and oil both contain water.</a:t>
            </a:r>
            <a:br>
              <a:rPr lang="en-US" sz="2400" dirty="0" smtClean="0"/>
            </a:br>
            <a:r>
              <a:rPr lang="en-US" sz="2400" dirty="0" smtClean="0"/>
              <a:t>D. Vinegar and oil are both liquids</a:t>
            </a:r>
            <a:endParaRPr lang="en-US" dirty="0"/>
          </a:p>
        </p:txBody>
      </p:sp>
      <p:pic>
        <p:nvPicPr>
          <p:cNvPr id="3" name="Picture 2"/>
          <p:cNvPicPr>
            <a:picLocks noChangeAspect="1"/>
          </p:cNvPicPr>
          <p:nvPr/>
        </p:nvPicPr>
        <p:blipFill>
          <a:blip r:embed="rId2"/>
          <a:stretch>
            <a:fillRect/>
          </a:stretch>
        </p:blipFill>
        <p:spPr>
          <a:xfrm>
            <a:off x="1723111" y="1129215"/>
            <a:ext cx="2423130" cy="2423130"/>
          </a:xfrm>
          <a:prstGeom prst="rect">
            <a:avLst/>
          </a:prstGeom>
        </p:spPr>
      </p:pic>
      <p:sp>
        <p:nvSpPr>
          <p:cNvPr id="4" name="TextBox 3"/>
          <p:cNvSpPr txBox="1"/>
          <p:nvPr/>
        </p:nvSpPr>
        <p:spPr>
          <a:xfrm>
            <a:off x="4566331" y="1481585"/>
            <a:ext cx="3160141" cy="1754327"/>
          </a:xfrm>
          <a:prstGeom prst="rect">
            <a:avLst/>
          </a:prstGeom>
          <a:noFill/>
        </p:spPr>
        <p:txBody>
          <a:bodyPr wrap="square" rtlCol="0">
            <a:spAutoFit/>
          </a:bodyPr>
          <a:lstStyle/>
          <a:p>
            <a:pPr algn="ctr"/>
            <a:r>
              <a:rPr lang="en-US" dirty="0" smtClean="0"/>
              <a:t>Ingredients:</a:t>
            </a:r>
          </a:p>
          <a:p>
            <a:pPr algn="ctr"/>
            <a:r>
              <a:rPr lang="en-US" dirty="0" smtClean="0"/>
              <a:t>Oil, Vinegar, Spices</a:t>
            </a:r>
          </a:p>
          <a:p>
            <a:pPr algn="ctr"/>
            <a:endParaRPr lang="en-US" dirty="0"/>
          </a:p>
          <a:p>
            <a:pPr algn="ctr"/>
            <a:r>
              <a:rPr lang="en-US" dirty="0" smtClean="0"/>
              <a:t>Directions: Shake well before using.  Refrigerate after opening.</a:t>
            </a:r>
            <a:endParaRPr lang="en-US" dirty="0"/>
          </a:p>
        </p:txBody>
      </p:sp>
    </p:spTree>
    <p:extLst>
      <p:ext uri="{BB962C8B-B14F-4D97-AF65-F5344CB8AC3E}">
        <p14:creationId xmlns:p14="http://schemas.microsoft.com/office/powerpoint/2010/main" val="40984959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577293"/>
          </a:xfrm>
        </p:spPr>
        <p:txBody>
          <a:bodyPr>
            <a:normAutofit fontScale="90000"/>
          </a:bodyPr>
          <a:lstStyle/>
          <a:p>
            <a:pPr algn="l"/>
            <a:r>
              <a:rPr lang="en-US" dirty="0"/>
              <a:t/>
            </a:r>
            <a:br>
              <a:rPr lang="en-US" dirty="0"/>
            </a:br>
            <a:r>
              <a:rPr lang="en-US" sz="2400" b="1" dirty="0" smtClean="0"/>
              <a:t>37</a:t>
            </a:r>
            <a:r>
              <a:rPr lang="en-US" sz="2400" b="1" dirty="0" smtClean="0"/>
              <a:t>. </a:t>
            </a:r>
            <a:r>
              <a:rPr lang="en-US" sz="2400" b="1" dirty="0" smtClean="0"/>
              <a:t>A student reads the label on a bottle of salad dressing down below.</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smtClean="0"/>
              <a:t>Why would the student shake the salad dressing well before using it?</a:t>
            </a:r>
            <a:br>
              <a:rPr lang="en-US" sz="2400" b="1" dirty="0" smtClean="0"/>
            </a:br>
            <a:r>
              <a:rPr lang="en-US" sz="2400" b="1" dirty="0"/>
              <a:t/>
            </a:r>
            <a:br>
              <a:rPr lang="en-US" sz="2400" b="1" dirty="0"/>
            </a:br>
            <a:r>
              <a:rPr lang="en-US" sz="2400" dirty="0" smtClean="0">
                <a:solidFill>
                  <a:srgbClr val="FF0000"/>
                </a:solidFill>
              </a:rPr>
              <a:t>A. Vinegar and oil have different densities.</a:t>
            </a:r>
            <a:br>
              <a:rPr lang="en-US" sz="2400" dirty="0" smtClean="0">
                <a:solidFill>
                  <a:srgbClr val="FF0000"/>
                </a:solidFill>
              </a:rPr>
            </a:br>
            <a:r>
              <a:rPr lang="en-US" sz="2400" dirty="0" smtClean="0"/>
              <a:t>B. Vinegar and oil easily form a solution.</a:t>
            </a:r>
            <a:br>
              <a:rPr lang="en-US" sz="2400" dirty="0" smtClean="0"/>
            </a:br>
            <a:r>
              <a:rPr lang="en-US" sz="2400" dirty="0" smtClean="0"/>
              <a:t>C. Vinegar and oil both contain water.</a:t>
            </a:r>
            <a:br>
              <a:rPr lang="en-US" sz="2400" dirty="0" smtClean="0"/>
            </a:br>
            <a:r>
              <a:rPr lang="en-US" sz="2400" dirty="0" smtClean="0"/>
              <a:t>D. Vinegar and oil are both liquids</a:t>
            </a:r>
            <a:endParaRPr lang="en-US" dirty="0"/>
          </a:p>
        </p:txBody>
      </p:sp>
      <p:pic>
        <p:nvPicPr>
          <p:cNvPr id="3" name="Picture 2"/>
          <p:cNvPicPr>
            <a:picLocks noChangeAspect="1"/>
          </p:cNvPicPr>
          <p:nvPr/>
        </p:nvPicPr>
        <p:blipFill>
          <a:blip r:embed="rId2"/>
          <a:stretch>
            <a:fillRect/>
          </a:stretch>
        </p:blipFill>
        <p:spPr>
          <a:xfrm>
            <a:off x="1723111" y="1129215"/>
            <a:ext cx="2423130" cy="2423130"/>
          </a:xfrm>
          <a:prstGeom prst="rect">
            <a:avLst/>
          </a:prstGeom>
        </p:spPr>
      </p:pic>
      <p:sp>
        <p:nvSpPr>
          <p:cNvPr id="4" name="TextBox 3"/>
          <p:cNvSpPr txBox="1"/>
          <p:nvPr/>
        </p:nvSpPr>
        <p:spPr>
          <a:xfrm>
            <a:off x="4566331" y="1481585"/>
            <a:ext cx="3160141" cy="1754327"/>
          </a:xfrm>
          <a:prstGeom prst="rect">
            <a:avLst/>
          </a:prstGeom>
          <a:noFill/>
        </p:spPr>
        <p:txBody>
          <a:bodyPr wrap="square" rtlCol="0">
            <a:spAutoFit/>
          </a:bodyPr>
          <a:lstStyle/>
          <a:p>
            <a:pPr algn="ctr"/>
            <a:r>
              <a:rPr lang="en-US" dirty="0" smtClean="0"/>
              <a:t>Ingredients:</a:t>
            </a:r>
          </a:p>
          <a:p>
            <a:pPr algn="ctr"/>
            <a:r>
              <a:rPr lang="en-US" dirty="0" smtClean="0"/>
              <a:t>Oil, Vinegar, Spices</a:t>
            </a:r>
          </a:p>
          <a:p>
            <a:pPr algn="ctr"/>
            <a:endParaRPr lang="en-US" dirty="0"/>
          </a:p>
          <a:p>
            <a:pPr algn="ctr"/>
            <a:r>
              <a:rPr lang="en-US" dirty="0" smtClean="0"/>
              <a:t>Directions: Shake well before using.  Refrigerate after opening.</a:t>
            </a:r>
            <a:endParaRPr lang="en-US" dirty="0"/>
          </a:p>
        </p:txBody>
      </p:sp>
    </p:spTree>
    <p:extLst>
      <p:ext uri="{BB962C8B-B14F-4D97-AF65-F5344CB8AC3E}">
        <p14:creationId xmlns:p14="http://schemas.microsoft.com/office/powerpoint/2010/main" val="1652717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3837171181"/>
              </p:ext>
            </p:extLst>
          </p:nvPr>
        </p:nvGraphicFramePr>
        <p:xfrm>
          <a:off x="514089" y="1451805"/>
          <a:ext cx="8229861" cy="2524285"/>
        </p:xfrm>
        <a:graphic>
          <a:graphicData uri="http://schemas.openxmlformats.org/presentationml/2006/ole">
            <mc:AlternateContent xmlns:mc="http://schemas.openxmlformats.org/markup-compatibility/2006">
              <mc:Choice xmlns:v="urn:schemas-microsoft-com:vml" Requires="v">
                <p:oleObj spid="_x0000_s1044" name="Document" r:id="rId3" imgW="6045200" imgH="1854200" progId="Word.Document.12">
                  <p:embed/>
                </p:oleObj>
              </mc:Choice>
              <mc:Fallback>
                <p:oleObj name="Document" r:id="rId3" imgW="6045200" imgH="1854200" progId="Word.Document.12">
                  <p:embed/>
                  <p:pic>
                    <p:nvPicPr>
                      <p:cNvPr id="0" name=""/>
                      <p:cNvPicPr/>
                      <p:nvPr/>
                    </p:nvPicPr>
                    <p:blipFill>
                      <a:blip r:embed="rId4"/>
                      <a:stretch>
                        <a:fillRect/>
                      </a:stretch>
                    </p:blipFill>
                    <p:spPr>
                      <a:xfrm>
                        <a:off x="514089" y="1451805"/>
                        <a:ext cx="8229861" cy="2524285"/>
                      </a:xfrm>
                      <a:prstGeom prst="rect">
                        <a:avLst/>
                      </a:prstGeom>
                    </p:spPr>
                  </p:pic>
                </p:oleObj>
              </mc:Fallback>
            </mc:AlternateContent>
          </a:graphicData>
        </a:graphic>
      </p:graphicFrame>
      <p:sp>
        <p:nvSpPr>
          <p:cNvPr id="3" name="TextBox 2"/>
          <p:cNvSpPr txBox="1"/>
          <p:nvPr/>
        </p:nvSpPr>
        <p:spPr>
          <a:xfrm>
            <a:off x="514090" y="619847"/>
            <a:ext cx="710451" cy="584775"/>
          </a:xfrm>
          <a:prstGeom prst="rect">
            <a:avLst/>
          </a:prstGeom>
          <a:noFill/>
        </p:spPr>
        <p:txBody>
          <a:bodyPr wrap="none" rtlCol="0">
            <a:spAutoFit/>
          </a:bodyPr>
          <a:lstStyle/>
          <a:p>
            <a:r>
              <a:rPr lang="en-US" sz="3200" b="1" dirty="0" smtClean="0"/>
              <a:t>38</a:t>
            </a:r>
            <a:r>
              <a:rPr lang="en-US" sz="3200" b="1" dirty="0" smtClean="0"/>
              <a:t>.</a:t>
            </a:r>
            <a:endParaRPr lang="en-US" sz="3200" b="1" dirty="0"/>
          </a:p>
        </p:txBody>
      </p:sp>
    </p:spTree>
    <p:extLst>
      <p:ext uri="{BB962C8B-B14F-4D97-AF65-F5344CB8AC3E}">
        <p14:creationId xmlns:p14="http://schemas.microsoft.com/office/powerpoint/2010/main" val="22409133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1"/>
          <p:cNvGraphicFramePr>
            <a:graphicFrameLocks noChangeAspect="1"/>
          </p:cNvGraphicFramePr>
          <p:nvPr>
            <p:extLst>
              <p:ext uri="{D42A27DB-BD31-4B8C-83A1-F6EECF244321}">
                <p14:modId xmlns:p14="http://schemas.microsoft.com/office/powerpoint/2010/main" val="2388752203"/>
              </p:ext>
            </p:extLst>
          </p:nvPr>
        </p:nvGraphicFramePr>
        <p:xfrm>
          <a:off x="514089" y="1451805"/>
          <a:ext cx="8229861" cy="2524285"/>
        </p:xfrm>
        <a:graphic>
          <a:graphicData uri="http://schemas.openxmlformats.org/presentationml/2006/ole">
            <mc:AlternateContent xmlns:mc="http://schemas.openxmlformats.org/markup-compatibility/2006">
              <mc:Choice xmlns:v="urn:schemas-microsoft-com:vml" Requires="v">
                <p:oleObj spid="_x0000_s35857" name="Document" r:id="rId3" imgW="6045200" imgH="1854200" progId="Word.Document.12">
                  <p:embed/>
                </p:oleObj>
              </mc:Choice>
              <mc:Fallback>
                <p:oleObj name="Document" r:id="rId3" imgW="6045200" imgH="1854200" progId="Word.Document.12">
                  <p:embed/>
                  <p:pic>
                    <p:nvPicPr>
                      <p:cNvPr id="0" name=""/>
                      <p:cNvPicPr/>
                      <p:nvPr/>
                    </p:nvPicPr>
                    <p:blipFill>
                      <a:blip r:embed="rId4"/>
                      <a:stretch>
                        <a:fillRect/>
                      </a:stretch>
                    </p:blipFill>
                    <p:spPr>
                      <a:xfrm>
                        <a:off x="514089" y="1451805"/>
                        <a:ext cx="8229861" cy="2524285"/>
                      </a:xfrm>
                      <a:prstGeom prst="rect">
                        <a:avLst/>
                      </a:prstGeom>
                    </p:spPr>
                  </p:pic>
                </p:oleObj>
              </mc:Fallback>
            </mc:AlternateContent>
          </a:graphicData>
        </a:graphic>
      </p:graphicFrame>
      <p:sp>
        <p:nvSpPr>
          <p:cNvPr id="3" name="TextBox 2"/>
          <p:cNvSpPr txBox="1"/>
          <p:nvPr/>
        </p:nvSpPr>
        <p:spPr>
          <a:xfrm>
            <a:off x="514090" y="619847"/>
            <a:ext cx="710451" cy="584775"/>
          </a:xfrm>
          <a:prstGeom prst="rect">
            <a:avLst/>
          </a:prstGeom>
          <a:noFill/>
        </p:spPr>
        <p:txBody>
          <a:bodyPr wrap="none" rtlCol="0">
            <a:spAutoFit/>
          </a:bodyPr>
          <a:lstStyle/>
          <a:p>
            <a:r>
              <a:rPr lang="en-US" sz="3200" b="1" dirty="0" smtClean="0"/>
              <a:t>38</a:t>
            </a:r>
            <a:r>
              <a:rPr lang="en-US" sz="3200" b="1" dirty="0" smtClean="0"/>
              <a:t>.</a:t>
            </a:r>
            <a:endParaRPr lang="en-US" sz="3200" b="1" dirty="0"/>
          </a:p>
        </p:txBody>
      </p:sp>
      <p:sp>
        <p:nvSpPr>
          <p:cNvPr id="4" name="Oval 3"/>
          <p:cNvSpPr/>
          <p:nvPr/>
        </p:nvSpPr>
        <p:spPr>
          <a:xfrm>
            <a:off x="892097" y="2192141"/>
            <a:ext cx="1617872" cy="302364"/>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55263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805" y="1120676"/>
            <a:ext cx="7360750" cy="4308872"/>
          </a:xfrm>
          <a:prstGeom prst="rect">
            <a:avLst/>
          </a:prstGeom>
        </p:spPr>
        <p:txBody>
          <a:bodyPr wrap="square">
            <a:spAutoFit/>
          </a:bodyPr>
          <a:lstStyle/>
          <a:p>
            <a:endParaRPr lang="en-US" dirty="0"/>
          </a:p>
          <a:p>
            <a:r>
              <a:rPr lang="en-US" sz="3200" b="1" dirty="0" smtClean="0"/>
              <a:t>39</a:t>
            </a:r>
            <a:r>
              <a:rPr lang="en-US" sz="3200" b="1" dirty="0" smtClean="0"/>
              <a:t>. </a:t>
            </a:r>
            <a:r>
              <a:rPr lang="en-US" sz="3200" b="1" dirty="0" smtClean="0"/>
              <a:t>Which </a:t>
            </a:r>
            <a:r>
              <a:rPr lang="en-US" sz="3200" b="1" dirty="0"/>
              <a:t>of the following can be attracted to a magnet</a:t>
            </a:r>
            <a:r>
              <a:rPr lang="en-US" sz="3200" b="1" dirty="0" smtClean="0"/>
              <a:t>?</a:t>
            </a:r>
          </a:p>
          <a:p>
            <a:endParaRPr lang="en-US" sz="3200" dirty="0"/>
          </a:p>
          <a:p>
            <a:r>
              <a:rPr lang="en-US" sz="3200" b="1" dirty="0"/>
              <a:t>F 	</a:t>
            </a:r>
            <a:r>
              <a:rPr lang="en-US" sz="3200" dirty="0"/>
              <a:t>Gold ring</a:t>
            </a:r>
          </a:p>
          <a:p>
            <a:r>
              <a:rPr lang="en-US" sz="3200" b="1" dirty="0"/>
              <a:t>G 	</a:t>
            </a:r>
            <a:r>
              <a:rPr lang="en-US" sz="3200" dirty="0"/>
              <a:t>Glass marble</a:t>
            </a:r>
          </a:p>
          <a:p>
            <a:r>
              <a:rPr lang="en-US" sz="3200" b="1" dirty="0"/>
              <a:t>H</a:t>
            </a:r>
            <a:r>
              <a:rPr lang="en-US" sz="3200" dirty="0"/>
              <a:t> 	Iron needle</a:t>
            </a:r>
          </a:p>
          <a:p>
            <a:r>
              <a:rPr lang="en-US" sz="3200" b="1" dirty="0"/>
              <a:t>J 	</a:t>
            </a:r>
            <a:r>
              <a:rPr lang="en-US" sz="3200" dirty="0"/>
              <a:t>Wool sock</a:t>
            </a:r>
          </a:p>
          <a:p>
            <a:r>
              <a:rPr lang="en-US" sz="3200" dirty="0"/>
              <a:t> </a:t>
            </a:r>
          </a:p>
        </p:txBody>
      </p:sp>
    </p:spTree>
    <p:extLst>
      <p:ext uri="{BB962C8B-B14F-4D97-AF65-F5344CB8AC3E}">
        <p14:creationId xmlns:p14="http://schemas.microsoft.com/office/powerpoint/2010/main" val="13077038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1805" y="1120676"/>
            <a:ext cx="7360750" cy="4308872"/>
          </a:xfrm>
          <a:prstGeom prst="rect">
            <a:avLst/>
          </a:prstGeom>
        </p:spPr>
        <p:txBody>
          <a:bodyPr wrap="square">
            <a:spAutoFit/>
          </a:bodyPr>
          <a:lstStyle/>
          <a:p>
            <a:endParaRPr lang="en-US" dirty="0"/>
          </a:p>
          <a:p>
            <a:r>
              <a:rPr lang="en-US" sz="3200" b="1" dirty="0" smtClean="0"/>
              <a:t>39</a:t>
            </a:r>
            <a:r>
              <a:rPr lang="en-US" sz="3200" b="1" dirty="0" smtClean="0"/>
              <a:t>. </a:t>
            </a:r>
            <a:r>
              <a:rPr lang="en-US" sz="3200" b="1" dirty="0" smtClean="0"/>
              <a:t>Which </a:t>
            </a:r>
            <a:r>
              <a:rPr lang="en-US" sz="3200" b="1" dirty="0"/>
              <a:t>of the following can be </a:t>
            </a:r>
            <a:r>
              <a:rPr lang="en-US" sz="3200" b="1" dirty="0">
                <a:solidFill>
                  <a:srgbClr val="FF0000"/>
                </a:solidFill>
              </a:rPr>
              <a:t>attracted</a:t>
            </a:r>
            <a:r>
              <a:rPr lang="en-US" sz="3200" b="1" dirty="0"/>
              <a:t> to a magnet</a:t>
            </a:r>
            <a:r>
              <a:rPr lang="en-US" sz="3200" b="1" dirty="0" smtClean="0"/>
              <a:t>?</a:t>
            </a:r>
          </a:p>
          <a:p>
            <a:endParaRPr lang="en-US" sz="3200" dirty="0"/>
          </a:p>
          <a:p>
            <a:r>
              <a:rPr lang="en-US" sz="3200" b="1" dirty="0"/>
              <a:t>F 	</a:t>
            </a:r>
            <a:r>
              <a:rPr lang="en-US" sz="3200" dirty="0"/>
              <a:t>Gold ring</a:t>
            </a:r>
          </a:p>
          <a:p>
            <a:r>
              <a:rPr lang="en-US" sz="3200" b="1" dirty="0"/>
              <a:t>G 	</a:t>
            </a:r>
            <a:r>
              <a:rPr lang="en-US" sz="3200" dirty="0"/>
              <a:t>Glass marble</a:t>
            </a:r>
          </a:p>
          <a:p>
            <a:r>
              <a:rPr lang="en-US" sz="3200" b="1" dirty="0">
                <a:solidFill>
                  <a:srgbClr val="FF0000"/>
                </a:solidFill>
              </a:rPr>
              <a:t>H</a:t>
            </a:r>
            <a:r>
              <a:rPr lang="en-US" sz="3200" dirty="0">
                <a:solidFill>
                  <a:srgbClr val="FF0000"/>
                </a:solidFill>
              </a:rPr>
              <a:t> 	Iron needle</a:t>
            </a:r>
          </a:p>
          <a:p>
            <a:r>
              <a:rPr lang="en-US" sz="3200" b="1" dirty="0"/>
              <a:t>J 	</a:t>
            </a:r>
            <a:r>
              <a:rPr lang="en-US" sz="3200" dirty="0"/>
              <a:t>Wool sock</a:t>
            </a:r>
          </a:p>
          <a:p>
            <a:r>
              <a:rPr lang="en-US" sz="3200" dirty="0"/>
              <a:t> </a:t>
            </a:r>
          </a:p>
        </p:txBody>
      </p:sp>
    </p:spTree>
    <p:extLst>
      <p:ext uri="{BB962C8B-B14F-4D97-AF65-F5344CB8AC3E}">
        <p14:creationId xmlns:p14="http://schemas.microsoft.com/office/powerpoint/2010/main" val="872798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5925</TotalTime>
  <Words>692</Words>
  <Application>Microsoft Office PowerPoint</Application>
  <PresentationFormat>On-screen Show (4:3)</PresentationFormat>
  <Paragraphs>205</Paragraphs>
  <Slides>37</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1" baseType="lpstr">
      <vt:lpstr>Arial</vt:lpstr>
      <vt:lpstr>Calibri</vt:lpstr>
      <vt:lpstr>Office Theme</vt:lpstr>
      <vt:lpstr>Document</vt:lpstr>
      <vt:lpstr>Physical Boot Camp</vt:lpstr>
      <vt:lpstr>STAAR 2013 #2; RC 1; Readiness  36. Which of these is the best conductor of electricity?  F. Glass rod G. Cotton string H. Plastic tubing J. Copper penny</vt:lpstr>
      <vt:lpstr>STAAR 2013 #2; RC 1; Readiness  36. Which of these is the best conductor of electricity?  F. Glass rod G. Cotton string H. Plastic tubing J. Copper penny</vt:lpstr>
      <vt:lpstr> 37. A student reads the label on a bottle of salad dressing down below.         Why would the student shake the salad dressing well before using it?  A. Vinegar and oil have different densities. B. Vinegar and oil easily form a solution. C. Vinegar and oil both contain water. D. Vinegar and oil are both liquids</vt:lpstr>
      <vt:lpstr> 37. A student reads the label on a bottle of salad dressing down below.         Why would the student shake the salad dressing well before using it?  A. Vinegar and oil have different densities. B. Vinegar and oil easily form a solution. C. Vinegar and oil both contain water. D. Vinegar and oil are both liquids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Physical Boot Camp</dc:title>
  <dc:creator>McKinney ISD</dc:creator>
  <cp:lastModifiedBy>Kelly Williams</cp:lastModifiedBy>
  <cp:revision>25</cp:revision>
  <dcterms:created xsi:type="dcterms:W3CDTF">2014-03-29T23:19:41Z</dcterms:created>
  <dcterms:modified xsi:type="dcterms:W3CDTF">2017-05-01T13:43:38Z</dcterms:modified>
</cp:coreProperties>
</file>