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71"/>
  </p:handoutMasterIdLst>
  <p:sldIdLst>
    <p:sldId id="256" r:id="rId2"/>
    <p:sldId id="296" r:id="rId3"/>
    <p:sldId id="297" r:id="rId4"/>
    <p:sldId id="257" r:id="rId5"/>
    <p:sldId id="298" r:id="rId6"/>
    <p:sldId id="260" r:id="rId7"/>
    <p:sldId id="300" r:id="rId8"/>
    <p:sldId id="261" r:id="rId9"/>
    <p:sldId id="301" r:id="rId10"/>
    <p:sldId id="262" r:id="rId11"/>
    <p:sldId id="302" r:id="rId12"/>
    <p:sldId id="263" r:id="rId13"/>
    <p:sldId id="303" r:id="rId14"/>
    <p:sldId id="267" r:id="rId15"/>
    <p:sldId id="306" r:id="rId16"/>
    <p:sldId id="268" r:id="rId17"/>
    <p:sldId id="307" r:id="rId18"/>
    <p:sldId id="270" r:id="rId19"/>
    <p:sldId id="309" r:id="rId20"/>
    <p:sldId id="272" r:id="rId21"/>
    <p:sldId id="311" r:id="rId22"/>
    <p:sldId id="273" r:id="rId23"/>
    <p:sldId id="312" r:id="rId24"/>
    <p:sldId id="274" r:id="rId25"/>
    <p:sldId id="313" r:id="rId26"/>
    <p:sldId id="275" r:id="rId27"/>
    <p:sldId id="314" r:id="rId28"/>
    <p:sldId id="279" r:id="rId29"/>
    <p:sldId id="317" r:id="rId30"/>
    <p:sldId id="280" r:id="rId31"/>
    <p:sldId id="318" r:id="rId32"/>
    <p:sldId id="281" r:id="rId33"/>
    <p:sldId id="319" r:id="rId34"/>
    <p:sldId id="285" r:id="rId35"/>
    <p:sldId id="322" r:id="rId36"/>
    <p:sldId id="286" r:id="rId37"/>
    <p:sldId id="323" r:id="rId38"/>
    <p:sldId id="287" r:id="rId39"/>
    <p:sldId id="324" r:id="rId40"/>
    <p:sldId id="289" r:id="rId41"/>
    <p:sldId id="326" r:id="rId42"/>
    <p:sldId id="290" r:id="rId43"/>
    <p:sldId id="327" r:id="rId44"/>
    <p:sldId id="292" r:id="rId45"/>
    <p:sldId id="328" r:id="rId46"/>
    <p:sldId id="293" r:id="rId47"/>
    <p:sldId id="329" r:id="rId48"/>
    <p:sldId id="294" r:id="rId49"/>
    <p:sldId id="330" r:id="rId50"/>
    <p:sldId id="332" r:id="rId51"/>
    <p:sldId id="333" r:id="rId52"/>
    <p:sldId id="336" r:id="rId53"/>
    <p:sldId id="337" r:id="rId54"/>
    <p:sldId id="338" r:id="rId55"/>
    <p:sldId id="339" r:id="rId56"/>
    <p:sldId id="340" r:id="rId57"/>
    <p:sldId id="341" r:id="rId58"/>
    <p:sldId id="342" r:id="rId59"/>
    <p:sldId id="343" r:id="rId60"/>
    <p:sldId id="344" r:id="rId61"/>
    <p:sldId id="345" r:id="rId62"/>
    <p:sldId id="346" r:id="rId63"/>
    <p:sldId id="347" r:id="rId64"/>
    <p:sldId id="352" r:id="rId65"/>
    <p:sldId id="353" r:id="rId66"/>
    <p:sldId id="354" r:id="rId67"/>
    <p:sldId id="355" r:id="rId68"/>
    <p:sldId id="356" r:id="rId69"/>
    <p:sldId id="357"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066" autoAdjust="0"/>
  </p:normalViewPr>
  <p:slideViewPr>
    <p:cSldViewPr snapToGrid="0" snapToObjects="1">
      <p:cViewPr varScale="1">
        <p:scale>
          <a:sx n="107" d="100"/>
          <a:sy n="107" d="100"/>
        </p:scale>
        <p:origin x="114"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358468-6797-44A5-8C2A-33762C9666CC}" type="datetimeFigureOut">
              <a:rPr lang="en-US" smtClean="0"/>
              <a:t>5/4/2017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0B2C5E-7E5F-4EDE-884F-F149B2FCE31E}" type="slidenum">
              <a:rPr lang="en-US" smtClean="0"/>
              <a:t>‹#›</a:t>
            </a:fld>
            <a:endParaRPr lang="en-US"/>
          </a:p>
        </p:txBody>
      </p:sp>
    </p:spTree>
    <p:extLst>
      <p:ext uri="{BB962C8B-B14F-4D97-AF65-F5344CB8AC3E}">
        <p14:creationId xmlns:p14="http://schemas.microsoft.com/office/powerpoint/2010/main" val="25591795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8AF47F-F22F-5440-AD38-620B7A4E141E}"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5451F-33B3-A146-B9FB-A31D0AC106FB}" type="slidenum">
              <a:rPr lang="en-US" smtClean="0"/>
              <a:t>‹#›</a:t>
            </a:fld>
            <a:endParaRPr lang="en-US"/>
          </a:p>
        </p:txBody>
      </p:sp>
    </p:spTree>
    <p:extLst>
      <p:ext uri="{BB962C8B-B14F-4D97-AF65-F5344CB8AC3E}">
        <p14:creationId xmlns:p14="http://schemas.microsoft.com/office/powerpoint/2010/main" val="218277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AF47F-F22F-5440-AD38-620B7A4E141E}"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5451F-33B3-A146-B9FB-A31D0AC106FB}" type="slidenum">
              <a:rPr lang="en-US" smtClean="0"/>
              <a:t>‹#›</a:t>
            </a:fld>
            <a:endParaRPr lang="en-US"/>
          </a:p>
        </p:txBody>
      </p:sp>
    </p:spTree>
    <p:extLst>
      <p:ext uri="{BB962C8B-B14F-4D97-AF65-F5344CB8AC3E}">
        <p14:creationId xmlns:p14="http://schemas.microsoft.com/office/powerpoint/2010/main" val="36021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AF47F-F22F-5440-AD38-620B7A4E141E}"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5451F-33B3-A146-B9FB-A31D0AC106FB}" type="slidenum">
              <a:rPr lang="en-US" smtClean="0"/>
              <a:t>‹#›</a:t>
            </a:fld>
            <a:endParaRPr lang="en-US"/>
          </a:p>
        </p:txBody>
      </p:sp>
    </p:spTree>
    <p:extLst>
      <p:ext uri="{BB962C8B-B14F-4D97-AF65-F5344CB8AC3E}">
        <p14:creationId xmlns:p14="http://schemas.microsoft.com/office/powerpoint/2010/main" val="143383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AF47F-F22F-5440-AD38-620B7A4E141E}"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5451F-33B3-A146-B9FB-A31D0AC106FB}" type="slidenum">
              <a:rPr lang="en-US" smtClean="0"/>
              <a:t>‹#›</a:t>
            </a:fld>
            <a:endParaRPr lang="en-US"/>
          </a:p>
        </p:txBody>
      </p:sp>
    </p:spTree>
    <p:extLst>
      <p:ext uri="{BB962C8B-B14F-4D97-AF65-F5344CB8AC3E}">
        <p14:creationId xmlns:p14="http://schemas.microsoft.com/office/powerpoint/2010/main" val="69837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8AF47F-F22F-5440-AD38-620B7A4E141E}"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5451F-33B3-A146-B9FB-A31D0AC106FB}" type="slidenum">
              <a:rPr lang="en-US" smtClean="0"/>
              <a:t>‹#›</a:t>
            </a:fld>
            <a:endParaRPr lang="en-US"/>
          </a:p>
        </p:txBody>
      </p:sp>
    </p:spTree>
    <p:extLst>
      <p:ext uri="{BB962C8B-B14F-4D97-AF65-F5344CB8AC3E}">
        <p14:creationId xmlns:p14="http://schemas.microsoft.com/office/powerpoint/2010/main" val="262234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8AF47F-F22F-5440-AD38-620B7A4E141E}"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5451F-33B3-A146-B9FB-A31D0AC106FB}" type="slidenum">
              <a:rPr lang="en-US" smtClean="0"/>
              <a:t>‹#›</a:t>
            </a:fld>
            <a:endParaRPr lang="en-US"/>
          </a:p>
        </p:txBody>
      </p:sp>
    </p:spTree>
    <p:extLst>
      <p:ext uri="{BB962C8B-B14F-4D97-AF65-F5344CB8AC3E}">
        <p14:creationId xmlns:p14="http://schemas.microsoft.com/office/powerpoint/2010/main" val="1812379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8AF47F-F22F-5440-AD38-620B7A4E141E}"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5451F-33B3-A146-B9FB-A31D0AC106FB}" type="slidenum">
              <a:rPr lang="en-US" smtClean="0"/>
              <a:t>‹#›</a:t>
            </a:fld>
            <a:endParaRPr lang="en-US"/>
          </a:p>
        </p:txBody>
      </p:sp>
    </p:spTree>
    <p:extLst>
      <p:ext uri="{BB962C8B-B14F-4D97-AF65-F5344CB8AC3E}">
        <p14:creationId xmlns:p14="http://schemas.microsoft.com/office/powerpoint/2010/main" val="147833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8AF47F-F22F-5440-AD38-620B7A4E141E}"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5451F-33B3-A146-B9FB-A31D0AC106FB}" type="slidenum">
              <a:rPr lang="en-US" smtClean="0"/>
              <a:t>‹#›</a:t>
            </a:fld>
            <a:endParaRPr lang="en-US"/>
          </a:p>
        </p:txBody>
      </p:sp>
    </p:spTree>
    <p:extLst>
      <p:ext uri="{BB962C8B-B14F-4D97-AF65-F5344CB8AC3E}">
        <p14:creationId xmlns:p14="http://schemas.microsoft.com/office/powerpoint/2010/main" val="114178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AF47F-F22F-5440-AD38-620B7A4E141E}"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5451F-33B3-A146-B9FB-A31D0AC106FB}" type="slidenum">
              <a:rPr lang="en-US" smtClean="0"/>
              <a:t>‹#›</a:t>
            </a:fld>
            <a:endParaRPr lang="en-US"/>
          </a:p>
        </p:txBody>
      </p:sp>
    </p:spTree>
    <p:extLst>
      <p:ext uri="{BB962C8B-B14F-4D97-AF65-F5344CB8AC3E}">
        <p14:creationId xmlns:p14="http://schemas.microsoft.com/office/powerpoint/2010/main" val="92377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AF47F-F22F-5440-AD38-620B7A4E141E}"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5451F-33B3-A146-B9FB-A31D0AC106FB}" type="slidenum">
              <a:rPr lang="en-US" smtClean="0"/>
              <a:t>‹#›</a:t>
            </a:fld>
            <a:endParaRPr lang="en-US"/>
          </a:p>
        </p:txBody>
      </p:sp>
    </p:spTree>
    <p:extLst>
      <p:ext uri="{BB962C8B-B14F-4D97-AF65-F5344CB8AC3E}">
        <p14:creationId xmlns:p14="http://schemas.microsoft.com/office/powerpoint/2010/main" val="326000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AF47F-F22F-5440-AD38-620B7A4E141E}"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5451F-33B3-A146-B9FB-A31D0AC106FB}" type="slidenum">
              <a:rPr lang="en-US" smtClean="0"/>
              <a:t>‹#›</a:t>
            </a:fld>
            <a:endParaRPr lang="en-US"/>
          </a:p>
        </p:txBody>
      </p:sp>
    </p:spTree>
    <p:extLst>
      <p:ext uri="{BB962C8B-B14F-4D97-AF65-F5344CB8AC3E}">
        <p14:creationId xmlns:p14="http://schemas.microsoft.com/office/powerpoint/2010/main" val="90285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AF47F-F22F-5440-AD38-620B7A4E141E}" type="datetimeFigureOut">
              <a:rPr lang="en-US" smtClean="0"/>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5451F-33B3-A146-B9FB-A31D0AC106FB}" type="slidenum">
              <a:rPr lang="en-US" smtClean="0"/>
              <a:t>‹#›</a:t>
            </a:fld>
            <a:endParaRPr lang="en-US"/>
          </a:p>
        </p:txBody>
      </p:sp>
    </p:spTree>
    <p:extLst>
      <p:ext uri="{BB962C8B-B14F-4D97-AF65-F5344CB8AC3E}">
        <p14:creationId xmlns:p14="http://schemas.microsoft.com/office/powerpoint/2010/main" val="226730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12.docx"/><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13.docx"/><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Word_Document14.docx"/><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15.docx"/><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Word_Document16.docx"/><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Document17.docx"/><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Word_Document18.docx"/><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71253"/>
            <a:ext cx="7772400" cy="1470025"/>
          </a:xfrm>
        </p:spPr>
        <p:txBody>
          <a:bodyPr/>
          <a:lstStyle/>
          <a:p>
            <a:r>
              <a:rPr lang="en-US" dirty="0" smtClean="0"/>
              <a:t>Physical Boot Camp</a:t>
            </a:r>
            <a:endParaRPr lang="en-US" dirty="0"/>
          </a:p>
        </p:txBody>
      </p:sp>
      <p:sp>
        <p:nvSpPr>
          <p:cNvPr id="3" name="Subtitle 2"/>
          <p:cNvSpPr>
            <a:spLocks noGrp="1"/>
          </p:cNvSpPr>
          <p:nvPr>
            <p:ph type="subTitle" idx="1"/>
          </p:nvPr>
        </p:nvSpPr>
        <p:spPr>
          <a:xfrm>
            <a:off x="1371600" y="4626992"/>
            <a:ext cx="6400800" cy="1752600"/>
          </a:xfrm>
        </p:spPr>
        <p:txBody>
          <a:bodyPr>
            <a:normAutofit fontScale="77500" lnSpcReduction="20000"/>
          </a:bodyPr>
          <a:lstStyle/>
          <a:p>
            <a:r>
              <a:rPr lang="en-US" b="1" dirty="0">
                <a:solidFill>
                  <a:schemeClr val="tx1"/>
                </a:solidFill>
              </a:rPr>
              <a:t>5.5D	</a:t>
            </a:r>
            <a:endParaRPr lang="en-US" b="1" dirty="0" smtClean="0">
              <a:solidFill>
                <a:schemeClr val="tx1"/>
              </a:solidFill>
            </a:endParaRPr>
          </a:p>
          <a:p>
            <a:r>
              <a:rPr lang="en-US" dirty="0" smtClean="0">
                <a:solidFill>
                  <a:schemeClr val="tx1"/>
                </a:solidFill>
              </a:rPr>
              <a:t>Identify </a:t>
            </a:r>
            <a:r>
              <a:rPr lang="en-US" dirty="0">
                <a:solidFill>
                  <a:schemeClr val="tx1"/>
                </a:solidFill>
              </a:rPr>
              <a:t>changes that can occur in the physical properties of the ingredients of solutions such as dissolving salt in water or adding lemon juice to </a:t>
            </a:r>
            <a:r>
              <a:rPr lang="en-US" dirty="0" smtClean="0">
                <a:solidFill>
                  <a:schemeClr val="tx1"/>
                </a:solidFill>
              </a:rPr>
              <a:t>water.</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2223098" y="332601"/>
            <a:ext cx="1995465" cy="3012023"/>
          </a:xfrm>
          <a:prstGeom prst="rect">
            <a:avLst/>
          </a:prstGeom>
        </p:spPr>
      </p:pic>
      <p:pic>
        <p:nvPicPr>
          <p:cNvPr id="5" name="Picture 4"/>
          <p:cNvPicPr>
            <a:picLocks noChangeAspect="1"/>
          </p:cNvPicPr>
          <p:nvPr/>
        </p:nvPicPr>
        <p:blipFill>
          <a:blip r:embed="rId3"/>
          <a:stretch>
            <a:fillRect/>
          </a:stretch>
        </p:blipFill>
        <p:spPr>
          <a:xfrm>
            <a:off x="5220509" y="332601"/>
            <a:ext cx="1587779" cy="3012023"/>
          </a:xfrm>
          <a:prstGeom prst="rect">
            <a:avLst/>
          </a:prstGeom>
        </p:spPr>
      </p:pic>
    </p:spTree>
    <p:extLst>
      <p:ext uri="{BB962C8B-B14F-4D97-AF65-F5344CB8AC3E}">
        <p14:creationId xmlns:p14="http://schemas.microsoft.com/office/powerpoint/2010/main" val="2476062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986360442"/>
              </p:ext>
            </p:extLst>
          </p:nvPr>
        </p:nvGraphicFramePr>
        <p:xfrm>
          <a:off x="393700" y="881998"/>
          <a:ext cx="8446680" cy="5252102"/>
        </p:xfrm>
        <a:graphic>
          <a:graphicData uri="http://schemas.openxmlformats.org/presentationml/2006/ole">
            <mc:AlternateContent xmlns:mc="http://schemas.openxmlformats.org/markup-compatibility/2006">
              <mc:Choice xmlns:v="urn:schemas-microsoft-com:vml" Requires="v">
                <p:oleObj spid="_x0000_s3087" name="Document" r:id="rId3" imgW="5943600" imgH="3695700" progId="Word.Document.12">
                  <p:embed/>
                </p:oleObj>
              </mc:Choice>
              <mc:Fallback>
                <p:oleObj name="Document" r:id="rId3" imgW="5943600" imgH="3695700" progId="Word.Document.12">
                  <p:embed/>
                  <p:pic>
                    <p:nvPicPr>
                      <p:cNvPr id="0" name=""/>
                      <p:cNvPicPr/>
                      <p:nvPr/>
                    </p:nvPicPr>
                    <p:blipFill>
                      <a:blip r:embed="rId4"/>
                      <a:stretch>
                        <a:fillRect/>
                      </a:stretch>
                    </p:blipFill>
                    <p:spPr>
                      <a:xfrm>
                        <a:off x="393700" y="881998"/>
                        <a:ext cx="8446680" cy="5252102"/>
                      </a:xfrm>
                      <a:prstGeom prst="rect">
                        <a:avLst/>
                      </a:prstGeom>
                    </p:spPr>
                  </p:pic>
                </p:oleObj>
              </mc:Fallback>
            </mc:AlternateContent>
          </a:graphicData>
        </a:graphic>
      </p:graphicFrame>
      <p:sp>
        <p:nvSpPr>
          <p:cNvPr id="3" name="TextBox 2"/>
          <p:cNvSpPr txBox="1"/>
          <p:nvPr/>
        </p:nvSpPr>
        <p:spPr>
          <a:xfrm>
            <a:off x="759306" y="297222"/>
            <a:ext cx="502061" cy="584775"/>
          </a:xfrm>
          <a:prstGeom prst="rect">
            <a:avLst/>
          </a:prstGeom>
          <a:noFill/>
        </p:spPr>
        <p:txBody>
          <a:bodyPr wrap="none" rtlCol="0">
            <a:spAutoFit/>
          </a:bodyPr>
          <a:lstStyle/>
          <a:p>
            <a:r>
              <a:rPr lang="en-US" sz="3200" b="1" dirty="0"/>
              <a:t>5</a:t>
            </a:r>
            <a:r>
              <a:rPr lang="en-US" sz="3200" b="1" dirty="0" smtClean="0"/>
              <a:t>.</a:t>
            </a:r>
            <a:endParaRPr lang="en-US" sz="3200" b="1" dirty="0"/>
          </a:p>
        </p:txBody>
      </p:sp>
    </p:spTree>
    <p:extLst>
      <p:ext uri="{BB962C8B-B14F-4D97-AF65-F5344CB8AC3E}">
        <p14:creationId xmlns:p14="http://schemas.microsoft.com/office/powerpoint/2010/main" val="227128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24812454"/>
              </p:ext>
            </p:extLst>
          </p:nvPr>
        </p:nvGraphicFramePr>
        <p:xfrm>
          <a:off x="393700" y="881998"/>
          <a:ext cx="8446680" cy="5252102"/>
        </p:xfrm>
        <a:graphic>
          <a:graphicData uri="http://schemas.openxmlformats.org/presentationml/2006/ole">
            <mc:AlternateContent xmlns:mc="http://schemas.openxmlformats.org/markup-compatibility/2006">
              <mc:Choice xmlns:v="urn:schemas-microsoft-com:vml" Requires="v">
                <p:oleObj spid="_x0000_s14350" name="Document" r:id="rId3" imgW="5943600" imgH="3695700" progId="Word.Document.12">
                  <p:embed/>
                </p:oleObj>
              </mc:Choice>
              <mc:Fallback>
                <p:oleObj name="Document" r:id="rId3" imgW="5943600" imgH="3695700" progId="Word.Document.12">
                  <p:embed/>
                  <p:pic>
                    <p:nvPicPr>
                      <p:cNvPr id="0" name=""/>
                      <p:cNvPicPr/>
                      <p:nvPr/>
                    </p:nvPicPr>
                    <p:blipFill>
                      <a:blip r:embed="rId4"/>
                      <a:stretch>
                        <a:fillRect/>
                      </a:stretch>
                    </p:blipFill>
                    <p:spPr>
                      <a:xfrm>
                        <a:off x="393700" y="881998"/>
                        <a:ext cx="8446680" cy="5252102"/>
                      </a:xfrm>
                      <a:prstGeom prst="rect">
                        <a:avLst/>
                      </a:prstGeom>
                    </p:spPr>
                  </p:pic>
                </p:oleObj>
              </mc:Fallback>
            </mc:AlternateContent>
          </a:graphicData>
        </a:graphic>
      </p:graphicFrame>
      <p:sp>
        <p:nvSpPr>
          <p:cNvPr id="3" name="TextBox 2"/>
          <p:cNvSpPr txBox="1"/>
          <p:nvPr/>
        </p:nvSpPr>
        <p:spPr>
          <a:xfrm>
            <a:off x="759306" y="297222"/>
            <a:ext cx="502061" cy="584775"/>
          </a:xfrm>
          <a:prstGeom prst="rect">
            <a:avLst/>
          </a:prstGeom>
          <a:noFill/>
        </p:spPr>
        <p:txBody>
          <a:bodyPr wrap="none" rtlCol="0">
            <a:spAutoFit/>
          </a:bodyPr>
          <a:lstStyle/>
          <a:p>
            <a:r>
              <a:rPr lang="en-US" sz="3200" b="1" dirty="0"/>
              <a:t>5</a:t>
            </a:r>
            <a:r>
              <a:rPr lang="en-US" sz="3200" b="1" dirty="0" smtClean="0"/>
              <a:t>.</a:t>
            </a:r>
            <a:endParaRPr lang="en-US" sz="3200" b="1" dirty="0"/>
          </a:p>
        </p:txBody>
      </p:sp>
      <p:sp>
        <p:nvSpPr>
          <p:cNvPr id="4" name="Oval 3"/>
          <p:cNvSpPr/>
          <p:nvPr/>
        </p:nvSpPr>
        <p:spPr>
          <a:xfrm>
            <a:off x="632306" y="5814374"/>
            <a:ext cx="1976413" cy="2995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595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72239"/>
            <a:ext cx="8255000" cy="4955203"/>
          </a:xfrm>
          <a:prstGeom prst="rect">
            <a:avLst/>
          </a:prstGeom>
        </p:spPr>
        <p:txBody>
          <a:bodyPr wrap="square">
            <a:spAutoFit/>
          </a:bodyPr>
          <a:lstStyle/>
          <a:p>
            <a:r>
              <a:rPr lang="en-US" b="1" dirty="0"/>
              <a:t>2006—#27 (86%)</a:t>
            </a:r>
            <a:endParaRPr lang="en-US" dirty="0"/>
          </a:p>
          <a:p>
            <a:endParaRPr lang="en-US" b="1" dirty="0" smtClean="0"/>
          </a:p>
          <a:p>
            <a:r>
              <a:rPr lang="en-US" sz="2800" b="1" dirty="0"/>
              <a:t>6</a:t>
            </a:r>
            <a:r>
              <a:rPr lang="en-US" sz="2800" b="1" dirty="0" smtClean="0"/>
              <a:t>. </a:t>
            </a:r>
            <a:r>
              <a:rPr lang="en-US" sz="2800" b="1" dirty="0" smtClean="0"/>
              <a:t>A </a:t>
            </a:r>
            <a:r>
              <a:rPr lang="en-US" sz="2800" b="1" dirty="0"/>
              <a:t>teaspoon of clean, dry sand is added to a cup of warm saltwater. What is most likely to happen after the mixture is stirred and then placed on a table for five minutes</a:t>
            </a:r>
            <a:r>
              <a:rPr lang="en-US" sz="2800" b="1" dirty="0" smtClean="0"/>
              <a:t>?</a:t>
            </a:r>
          </a:p>
          <a:p>
            <a:endParaRPr lang="en-US" sz="2800" dirty="0"/>
          </a:p>
          <a:p>
            <a:r>
              <a:rPr lang="en-US" sz="2800" b="1" dirty="0"/>
              <a:t>A 	</a:t>
            </a:r>
            <a:r>
              <a:rPr lang="en-US" sz="2800" dirty="0"/>
              <a:t>The amount of water will increase.</a:t>
            </a:r>
          </a:p>
          <a:p>
            <a:r>
              <a:rPr lang="en-US" sz="2800" b="1" dirty="0"/>
              <a:t>B 	</a:t>
            </a:r>
            <a:r>
              <a:rPr lang="en-US" sz="2800" dirty="0"/>
              <a:t>The salt will float to the top.</a:t>
            </a:r>
          </a:p>
          <a:p>
            <a:r>
              <a:rPr lang="en-US" sz="2800" b="1" dirty="0"/>
              <a:t>C 	</a:t>
            </a:r>
            <a:r>
              <a:rPr lang="en-US" sz="2800" dirty="0"/>
              <a:t>The sand will settle to the bottom.</a:t>
            </a:r>
          </a:p>
          <a:p>
            <a:r>
              <a:rPr lang="en-US" sz="2800" b="1" dirty="0"/>
              <a:t>D 	</a:t>
            </a:r>
            <a:r>
              <a:rPr lang="en-US" sz="2800" dirty="0"/>
              <a:t>The cup will heat up.</a:t>
            </a:r>
          </a:p>
          <a:p>
            <a:r>
              <a:rPr lang="en-US" sz="2800" b="1" dirty="0"/>
              <a:t> </a:t>
            </a:r>
            <a:endParaRPr lang="en-US" sz="2800" dirty="0"/>
          </a:p>
        </p:txBody>
      </p:sp>
    </p:spTree>
    <p:extLst>
      <p:ext uri="{BB962C8B-B14F-4D97-AF65-F5344CB8AC3E}">
        <p14:creationId xmlns:p14="http://schemas.microsoft.com/office/powerpoint/2010/main" val="1031907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72239"/>
            <a:ext cx="8255000" cy="4955203"/>
          </a:xfrm>
          <a:prstGeom prst="rect">
            <a:avLst/>
          </a:prstGeom>
        </p:spPr>
        <p:txBody>
          <a:bodyPr wrap="square">
            <a:spAutoFit/>
          </a:bodyPr>
          <a:lstStyle/>
          <a:p>
            <a:r>
              <a:rPr lang="en-US" b="1" dirty="0"/>
              <a:t>2006—#27 (86%)</a:t>
            </a:r>
            <a:endParaRPr lang="en-US" dirty="0"/>
          </a:p>
          <a:p>
            <a:endParaRPr lang="en-US" b="1" dirty="0" smtClean="0"/>
          </a:p>
          <a:p>
            <a:r>
              <a:rPr lang="en-US" sz="2800" b="1" dirty="0"/>
              <a:t>6</a:t>
            </a:r>
            <a:r>
              <a:rPr lang="en-US" sz="2800" b="1" dirty="0" smtClean="0"/>
              <a:t>. </a:t>
            </a:r>
            <a:r>
              <a:rPr lang="en-US" sz="2800" b="1" dirty="0" smtClean="0"/>
              <a:t>A </a:t>
            </a:r>
            <a:r>
              <a:rPr lang="en-US" sz="2800" b="1" dirty="0"/>
              <a:t>teaspoon of clean, dry sand is added to a cup of warm saltwater. What is most likely to happen after the mixture is stirred and then placed on a table for five minutes</a:t>
            </a:r>
            <a:r>
              <a:rPr lang="en-US" sz="2800" b="1" dirty="0" smtClean="0"/>
              <a:t>?</a:t>
            </a:r>
          </a:p>
          <a:p>
            <a:endParaRPr lang="en-US" sz="2800" dirty="0"/>
          </a:p>
          <a:p>
            <a:r>
              <a:rPr lang="en-US" sz="2800" b="1" dirty="0"/>
              <a:t>A 	</a:t>
            </a:r>
            <a:r>
              <a:rPr lang="en-US" sz="2800" dirty="0"/>
              <a:t>The amount of water will increase.</a:t>
            </a:r>
          </a:p>
          <a:p>
            <a:r>
              <a:rPr lang="en-US" sz="2800" b="1" dirty="0"/>
              <a:t>B 	</a:t>
            </a:r>
            <a:r>
              <a:rPr lang="en-US" sz="2800" dirty="0"/>
              <a:t>The salt will float to the top.</a:t>
            </a:r>
          </a:p>
          <a:p>
            <a:r>
              <a:rPr lang="en-US" sz="2800" b="1" dirty="0">
                <a:solidFill>
                  <a:srgbClr val="FF0000"/>
                </a:solidFill>
              </a:rPr>
              <a:t>C 	</a:t>
            </a:r>
            <a:r>
              <a:rPr lang="en-US" sz="2800" dirty="0">
                <a:solidFill>
                  <a:srgbClr val="FF0000"/>
                </a:solidFill>
              </a:rPr>
              <a:t>The sand will settle to the bottom.</a:t>
            </a:r>
          </a:p>
          <a:p>
            <a:r>
              <a:rPr lang="en-US" sz="2800" b="1" dirty="0"/>
              <a:t>D 	</a:t>
            </a:r>
            <a:r>
              <a:rPr lang="en-US" sz="2800" dirty="0"/>
              <a:t>The cup will heat up.</a:t>
            </a:r>
          </a:p>
          <a:p>
            <a:r>
              <a:rPr lang="en-US" sz="2800" b="1" dirty="0"/>
              <a:t> </a:t>
            </a:r>
            <a:endParaRPr lang="en-US" sz="2800" dirty="0"/>
          </a:p>
        </p:txBody>
      </p:sp>
    </p:spTree>
    <p:extLst>
      <p:ext uri="{BB962C8B-B14F-4D97-AF65-F5344CB8AC3E}">
        <p14:creationId xmlns:p14="http://schemas.microsoft.com/office/powerpoint/2010/main" val="3662436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956769596"/>
              </p:ext>
            </p:extLst>
          </p:nvPr>
        </p:nvGraphicFramePr>
        <p:xfrm>
          <a:off x="622299" y="1092200"/>
          <a:ext cx="7943579" cy="3581400"/>
        </p:xfrm>
        <a:graphic>
          <a:graphicData uri="http://schemas.openxmlformats.org/presentationml/2006/ole">
            <mc:AlternateContent xmlns:mc="http://schemas.openxmlformats.org/markup-compatibility/2006">
              <mc:Choice xmlns:v="urn:schemas-microsoft-com:vml" Requires="v">
                <p:oleObj spid="_x0000_s4111" name="Document" r:id="rId3" imgW="5943600" imgH="2679700" progId="Word.Document.12">
                  <p:embed/>
                </p:oleObj>
              </mc:Choice>
              <mc:Fallback>
                <p:oleObj name="Document" r:id="rId3" imgW="5943600" imgH="2679700" progId="Word.Document.12">
                  <p:embed/>
                  <p:pic>
                    <p:nvPicPr>
                      <p:cNvPr id="0" name=""/>
                      <p:cNvPicPr/>
                      <p:nvPr/>
                    </p:nvPicPr>
                    <p:blipFill>
                      <a:blip r:embed="rId4"/>
                      <a:stretch>
                        <a:fillRect/>
                      </a:stretch>
                    </p:blipFill>
                    <p:spPr>
                      <a:xfrm>
                        <a:off x="622299" y="1092200"/>
                        <a:ext cx="7943579" cy="3581400"/>
                      </a:xfrm>
                      <a:prstGeom prst="rect">
                        <a:avLst/>
                      </a:prstGeom>
                    </p:spPr>
                  </p:pic>
                </p:oleObj>
              </mc:Fallback>
            </mc:AlternateContent>
          </a:graphicData>
        </a:graphic>
      </p:graphicFrame>
      <p:sp>
        <p:nvSpPr>
          <p:cNvPr id="3" name="TextBox 2"/>
          <p:cNvSpPr txBox="1"/>
          <p:nvPr/>
        </p:nvSpPr>
        <p:spPr>
          <a:xfrm>
            <a:off x="257045" y="164524"/>
            <a:ext cx="502061" cy="584775"/>
          </a:xfrm>
          <a:prstGeom prst="rect">
            <a:avLst/>
          </a:prstGeom>
          <a:noFill/>
        </p:spPr>
        <p:txBody>
          <a:bodyPr wrap="none" rtlCol="0">
            <a:spAutoFit/>
          </a:bodyPr>
          <a:lstStyle/>
          <a:p>
            <a:r>
              <a:rPr lang="en-US" sz="3200" b="1" dirty="0"/>
              <a:t>8</a:t>
            </a:r>
            <a:r>
              <a:rPr lang="en-US" sz="3200" b="1" dirty="0" smtClean="0"/>
              <a:t>.</a:t>
            </a:r>
            <a:endParaRPr lang="en-US" sz="3200" b="1" dirty="0"/>
          </a:p>
        </p:txBody>
      </p:sp>
    </p:spTree>
    <p:extLst>
      <p:ext uri="{BB962C8B-B14F-4D97-AF65-F5344CB8AC3E}">
        <p14:creationId xmlns:p14="http://schemas.microsoft.com/office/powerpoint/2010/main" val="2843178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49255285"/>
              </p:ext>
            </p:extLst>
          </p:nvPr>
        </p:nvGraphicFramePr>
        <p:xfrm>
          <a:off x="622299" y="1092200"/>
          <a:ext cx="7943579" cy="3581400"/>
        </p:xfrm>
        <a:graphic>
          <a:graphicData uri="http://schemas.openxmlformats.org/presentationml/2006/ole">
            <mc:AlternateContent xmlns:mc="http://schemas.openxmlformats.org/markup-compatibility/2006">
              <mc:Choice xmlns:v="urn:schemas-microsoft-com:vml" Requires="v">
                <p:oleObj spid="_x0000_s15374" name="Document" r:id="rId3" imgW="5943600" imgH="2679700" progId="Word.Document.12">
                  <p:embed/>
                </p:oleObj>
              </mc:Choice>
              <mc:Fallback>
                <p:oleObj name="Document" r:id="rId3" imgW="5943600" imgH="2679700" progId="Word.Document.12">
                  <p:embed/>
                  <p:pic>
                    <p:nvPicPr>
                      <p:cNvPr id="0" name=""/>
                      <p:cNvPicPr/>
                      <p:nvPr/>
                    </p:nvPicPr>
                    <p:blipFill>
                      <a:blip r:embed="rId4"/>
                      <a:stretch>
                        <a:fillRect/>
                      </a:stretch>
                    </p:blipFill>
                    <p:spPr>
                      <a:xfrm>
                        <a:off x="622299" y="1092200"/>
                        <a:ext cx="7943579" cy="3581400"/>
                      </a:xfrm>
                      <a:prstGeom prst="rect">
                        <a:avLst/>
                      </a:prstGeom>
                    </p:spPr>
                  </p:pic>
                </p:oleObj>
              </mc:Fallback>
            </mc:AlternateContent>
          </a:graphicData>
        </a:graphic>
      </p:graphicFrame>
      <p:sp>
        <p:nvSpPr>
          <p:cNvPr id="3" name="TextBox 2"/>
          <p:cNvSpPr txBox="1"/>
          <p:nvPr/>
        </p:nvSpPr>
        <p:spPr>
          <a:xfrm>
            <a:off x="257045" y="164524"/>
            <a:ext cx="502061" cy="584775"/>
          </a:xfrm>
          <a:prstGeom prst="rect">
            <a:avLst/>
          </a:prstGeom>
          <a:noFill/>
        </p:spPr>
        <p:txBody>
          <a:bodyPr wrap="none" rtlCol="0">
            <a:spAutoFit/>
          </a:bodyPr>
          <a:lstStyle/>
          <a:p>
            <a:r>
              <a:rPr lang="en-US" sz="3200" b="1" dirty="0"/>
              <a:t>8</a:t>
            </a:r>
            <a:r>
              <a:rPr lang="en-US" sz="3200" b="1" dirty="0" smtClean="0"/>
              <a:t>.</a:t>
            </a:r>
            <a:endParaRPr lang="en-US" sz="3200" b="1" dirty="0"/>
          </a:p>
        </p:txBody>
      </p:sp>
      <p:sp>
        <p:nvSpPr>
          <p:cNvPr id="4" name="Oval 3"/>
          <p:cNvSpPr/>
          <p:nvPr/>
        </p:nvSpPr>
        <p:spPr>
          <a:xfrm>
            <a:off x="733906" y="3731574"/>
            <a:ext cx="3838094" cy="4467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885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63938"/>
            <a:ext cx="8051800" cy="3539430"/>
          </a:xfrm>
          <a:prstGeom prst="rect">
            <a:avLst/>
          </a:prstGeom>
        </p:spPr>
        <p:txBody>
          <a:bodyPr wrap="square">
            <a:spAutoFit/>
          </a:bodyPr>
          <a:lstStyle/>
          <a:p>
            <a:r>
              <a:rPr lang="en-US" sz="3200" b="1" dirty="0"/>
              <a:t>9</a:t>
            </a:r>
            <a:r>
              <a:rPr lang="en-US" sz="3200" b="1" dirty="0" smtClean="0"/>
              <a:t>. </a:t>
            </a:r>
            <a:r>
              <a:rPr lang="en-US" sz="3200" b="1" dirty="0" smtClean="0"/>
              <a:t>If  </a:t>
            </a:r>
            <a:r>
              <a:rPr lang="en-US" sz="3200" b="1" dirty="0"/>
              <a:t>purple drink mix is added to water, what change will occur to the water</a:t>
            </a:r>
            <a:r>
              <a:rPr lang="en-US" sz="3200" b="1" dirty="0" smtClean="0"/>
              <a:t>?</a:t>
            </a:r>
          </a:p>
          <a:p>
            <a:endParaRPr lang="en-US" sz="3200" dirty="0"/>
          </a:p>
          <a:p>
            <a:r>
              <a:rPr lang="en-US" sz="3200" b="1" dirty="0"/>
              <a:t>A</a:t>
            </a:r>
            <a:r>
              <a:rPr lang="en-US" sz="3200" dirty="0"/>
              <a:t>	The drink mix will cause the water to freeze.</a:t>
            </a:r>
          </a:p>
          <a:p>
            <a:r>
              <a:rPr lang="en-US" sz="3200" b="1" dirty="0"/>
              <a:t>B</a:t>
            </a:r>
            <a:r>
              <a:rPr lang="en-US" sz="3200" dirty="0"/>
              <a:t>	The water will totally disappear.</a:t>
            </a:r>
          </a:p>
          <a:p>
            <a:r>
              <a:rPr lang="en-US" sz="3200" b="1" dirty="0"/>
              <a:t>C</a:t>
            </a:r>
            <a:r>
              <a:rPr lang="en-US" sz="3200" dirty="0"/>
              <a:t>	The drink mix will heat the water.</a:t>
            </a:r>
          </a:p>
          <a:p>
            <a:r>
              <a:rPr lang="en-US" sz="3200" b="1" dirty="0"/>
              <a:t>D</a:t>
            </a:r>
            <a:r>
              <a:rPr lang="en-US" sz="3200" dirty="0"/>
              <a:t>	The water will change color.</a:t>
            </a:r>
          </a:p>
        </p:txBody>
      </p:sp>
    </p:spTree>
    <p:extLst>
      <p:ext uri="{BB962C8B-B14F-4D97-AF65-F5344CB8AC3E}">
        <p14:creationId xmlns:p14="http://schemas.microsoft.com/office/powerpoint/2010/main" val="1619616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63938"/>
            <a:ext cx="8051800" cy="3539430"/>
          </a:xfrm>
          <a:prstGeom prst="rect">
            <a:avLst/>
          </a:prstGeom>
        </p:spPr>
        <p:txBody>
          <a:bodyPr wrap="square">
            <a:spAutoFit/>
          </a:bodyPr>
          <a:lstStyle/>
          <a:p>
            <a:r>
              <a:rPr lang="en-US" sz="3200" b="1" dirty="0"/>
              <a:t>9</a:t>
            </a:r>
            <a:r>
              <a:rPr lang="en-US" sz="3200" b="1" dirty="0" smtClean="0"/>
              <a:t>. </a:t>
            </a:r>
            <a:r>
              <a:rPr lang="en-US" sz="3200" b="1" dirty="0" smtClean="0"/>
              <a:t>If  </a:t>
            </a:r>
            <a:r>
              <a:rPr lang="en-US" sz="3200" b="1" dirty="0"/>
              <a:t>purple drink mix is added to water, what change will occur to the water</a:t>
            </a:r>
            <a:r>
              <a:rPr lang="en-US" sz="3200" b="1" dirty="0" smtClean="0"/>
              <a:t>?</a:t>
            </a:r>
          </a:p>
          <a:p>
            <a:endParaRPr lang="en-US" sz="3200" dirty="0"/>
          </a:p>
          <a:p>
            <a:r>
              <a:rPr lang="en-US" sz="3200" b="1" dirty="0"/>
              <a:t>A</a:t>
            </a:r>
            <a:r>
              <a:rPr lang="en-US" sz="3200" dirty="0"/>
              <a:t>	The drink mix will cause the water to freeze.</a:t>
            </a:r>
          </a:p>
          <a:p>
            <a:r>
              <a:rPr lang="en-US" sz="3200" b="1" dirty="0"/>
              <a:t>B</a:t>
            </a:r>
            <a:r>
              <a:rPr lang="en-US" sz="3200" dirty="0"/>
              <a:t>	The water will totally disappear.</a:t>
            </a:r>
          </a:p>
          <a:p>
            <a:r>
              <a:rPr lang="en-US" sz="3200" b="1" dirty="0"/>
              <a:t>C</a:t>
            </a:r>
            <a:r>
              <a:rPr lang="en-US" sz="3200" dirty="0"/>
              <a:t>	The drink mix will heat the water.</a:t>
            </a:r>
          </a:p>
          <a:p>
            <a:r>
              <a:rPr lang="en-US" sz="3200" b="1" dirty="0">
                <a:solidFill>
                  <a:srgbClr val="FF0000"/>
                </a:solidFill>
              </a:rPr>
              <a:t>D</a:t>
            </a:r>
            <a:r>
              <a:rPr lang="en-US" sz="3200" dirty="0">
                <a:solidFill>
                  <a:srgbClr val="FF0000"/>
                </a:solidFill>
              </a:rPr>
              <a:t>	The water will change color.</a:t>
            </a:r>
          </a:p>
        </p:txBody>
      </p:sp>
    </p:spTree>
    <p:extLst>
      <p:ext uri="{BB962C8B-B14F-4D97-AF65-F5344CB8AC3E}">
        <p14:creationId xmlns:p14="http://schemas.microsoft.com/office/powerpoint/2010/main" val="703114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86283007"/>
              </p:ext>
            </p:extLst>
          </p:nvPr>
        </p:nvGraphicFramePr>
        <p:xfrm>
          <a:off x="635000" y="1136650"/>
          <a:ext cx="7226300" cy="4863856"/>
        </p:xfrm>
        <a:graphic>
          <a:graphicData uri="http://schemas.openxmlformats.org/presentationml/2006/ole">
            <mc:AlternateContent xmlns:mc="http://schemas.openxmlformats.org/markup-compatibility/2006">
              <mc:Choice xmlns:v="urn:schemas-microsoft-com:vml" Requires="v">
                <p:oleObj spid="_x0000_s5135" name="Document" r:id="rId3" imgW="5943600" imgH="4000500" progId="Word.Document.12">
                  <p:embed/>
                </p:oleObj>
              </mc:Choice>
              <mc:Fallback>
                <p:oleObj name="Document" r:id="rId3" imgW="5943600" imgH="4000500" progId="Word.Document.12">
                  <p:embed/>
                  <p:pic>
                    <p:nvPicPr>
                      <p:cNvPr id="0" name=""/>
                      <p:cNvPicPr/>
                      <p:nvPr/>
                    </p:nvPicPr>
                    <p:blipFill>
                      <a:blip r:embed="rId4"/>
                      <a:stretch>
                        <a:fillRect/>
                      </a:stretch>
                    </p:blipFill>
                    <p:spPr>
                      <a:xfrm>
                        <a:off x="635000" y="1136650"/>
                        <a:ext cx="7226300" cy="4863856"/>
                      </a:xfrm>
                      <a:prstGeom prst="rect">
                        <a:avLst/>
                      </a:prstGeom>
                    </p:spPr>
                  </p:pic>
                </p:oleObj>
              </mc:Fallback>
            </mc:AlternateContent>
          </a:graphicData>
        </a:graphic>
      </p:graphicFrame>
      <p:sp>
        <p:nvSpPr>
          <p:cNvPr id="3" name="TextBox 2"/>
          <p:cNvSpPr txBox="1"/>
          <p:nvPr/>
        </p:nvSpPr>
        <p:spPr>
          <a:xfrm>
            <a:off x="257045" y="164524"/>
            <a:ext cx="710451" cy="584775"/>
          </a:xfrm>
          <a:prstGeom prst="rect">
            <a:avLst/>
          </a:prstGeom>
          <a:noFill/>
        </p:spPr>
        <p:txBody>
          <a:bodyPr wrap="none" rtlCol="0">
            <a:spAutoFit/>
          </a:bodyPr>
          <a:lstStyle/>
          <a:p>
            <a:r>
              <a:rPr lang="en-US" sz="3200" b="1" dirty="0" smtClean="0"/>
              <a:t>10.</a:t>
            </a:r>
            <a:endParaRPr lang="en-US" sz="3200" b="1" dirty="0"/>
          </a:p>
        </p:txBody>
      </p:sp>
    </p:spTree>
    <p:extLst>
      <p:ext uri="{BB962C8B-B14F-4D97-AF65-F5344CB8AC3E}">
        <p14:creationId xmlns:p14="http://schemas.microsoft.com/office/powerpoint/2010/main" val="3693659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29794115"/>
              </p:ext>
            </p:extLst>
          </p:nvPr>
        </p:nvGraphicFramePr>
        <p:xfrm>
          <a:off x="635000" y="1136650"/>
          <a:ext cx="7226300" cy="4863856"/>
        </p:xfrm>
        <a:graphic>
          <a:graphicData uri="http://schemas.openxmlformats.org/presentationml/2006/ole">
            <mc:AlternateContent xmlns:mc="http://schemas.openxmlformats.org/markup-compatibility/2006">
              <mc:Choice xmlns:v="urn:schemas-microsoft-com:vml" Requires="v">
                <p:oleObj spid="_x0000_s16399" name="Document" r:id="rId3" imgW="5943600" imgH="4000500" progId="Word.Document.12">
                  <p:embed/>
                </p:oleObj>
              </mc:Choice>
              <mc:Fallback>
                <p:oleObj name="Document" r:id="rId3" imgW="5943600" imgH="4000500" progId="Word.Document.12">
                  <p:embed/>
                  <p:pic>
                    <p:nvPicPr>
                      <p:cNvPr id="0" name=""/>
                      <p:cNvPicPr/>
                      <p:nvPr/>
                    </p:nvPicPr>
                    <p:blipFill>
                      <a:blip r:embed="rId4"/>
                      <a:stretch>
                        <a:fillRect/>
                      </a:stretch>
                    </p:blipFill>
                    <p:spPr>
                      <a:xfrm>
                        <a:off x="635000" y="1136650"/>
                        <a:ext cx="7226300" cy="4863856"/>
                      </a:xfrm>
                      <a:prstGeom prst="rect">
                        <a:avLst/>
                      </a:prstGeom>
                    </p:spPr>
                  </p:pic>
                </p:oleObj>
              </mc:Fallback>
            </mc:AlternateContent>
          </a:graphicData>
        </a:graphic>
      </p:graphicFrame>
      <p:sp>
        <p:nvSpPr>
          <p:cNvPr id="3" name="TextBox 2"/>
          <p:cNvSpPr txBox="1"/>
          <p:nvPr/>
        </p:nvSpPr>
        <p:spPr>
          <a:xfrm>
            <a:off x="257045" y="164524"/>
            <a:ext cx="710451" cy="584775"/>
          </a:xfrm>
          <a:prstGeom prst="rect">
            <a:avLst/>
          </a:prstGeom>
          <a:noFill/>
        </p:spPr>
        <p:txBody>
          <a:bodyPr wrap="none" rtlCol="0">
            <a:spAutoFit/>
          </a:bodyPr>
          <a:lstStyle/>
          <a:p>
            <a:r>
              <a:rPr lang="en-US" sz="3200" b="1" dirty="0" smtClean="0"/>
              <a:t>10.</a:t>
            </a:r>
            <a:endParaRPr lang="en-US" sz="3200" b="1" dirty="0"/>
          </a:p>
        </p:txBody>
      </p:sp>
      <p:sp>
        <p:nvSpPr>
          <p:cNvPr id="4" name="Oval 3"/>
          <p:cNvSpPr/>
          <p:nvPr/>
        </p:nvSpPr>
        <p:spPr>
          <a:xfrm>
            <a:off x="739645" y="5687374"/>
            <a:ext cx="1927355" cy="3131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32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4776"/>
          </a:xfrm>
        </p:spPr>
        <p:txBody>
          <a:bodyPr>
            <a:normAutofit fontScale="90000"/>
          </a:bodyPr>
          <a:lstStyle/>
          <a:p>
            <a:pPr algn="l"/>
            <a:r>
              <a:rPr lang="en-US" sz="1600" dirty="0" smtClean="0">
                <a:solidFill>
                  <a:srgbClr val="FF0000"/>
                </a:solidFill>
              </a:rPr>
              <a:t>STAAR 2013 #40; RC1; Supporting</a:t>
            </a:r>
            <a:r>
              <a:rPr lang="en-US" sz="1600" dirty="0">
                <a:solidFill>
                  <a:srgbClr val="FF0000"/>
                </a:solidFill>
              </a:rPr>
              <a:t/>
            </a:r>
            <a:br>
              <a:rPr lang="en-US" sz="1600" dirty="0">
                <a:solidFill>
                  <a:srgbClr val="FF0000"/>
                </a:solidFill>
              </a:rPr>
            </a:br>
            <a:r>
              <a:rPr lang="en-US" sz="2400" dirty="0"/>
              <a:t/>
            </a:r>
            <a:br>
              <a:rPr lang="en-US" sz="2400" dirty="0"/>
            </a:br>
            <a:r>
              <a:rPr lang="en-US" sz="2400" b="1" dirty="0" smtClean="0"/>
              <a:t>1. A worker built a sidewalk and pressed some large salt particles into the concrete while it was still wet.  When the concrete was dry, the worker washed the sidewalk with the water.  The picture below shows the sidewalk after it was washed:</a:t>
            </a:r>
            <a:br>
              <a:rPr lang="en-US" sz="2400" b="1" dirty="0" smtClean="0"/>
            </a:br>
            <a:r>
              <a:rPr lang="en-US" sz="2400" b="1" dirty="0"/>
              <a:t/>
            </a:r>
            <a:br>
              <a:rPr lang="en-US" sz="2400" b="1" dirty="0"/>
            </a:br>
            <a:r>
              <a:rPr lang="en-US" sz="2400" b="1" dirty="0" smtClean="0"/>
              <a:t/>
            </a:r>
            <a:br>
              <a:rPr lang="en-US" sz="2400" b="1" dirty="0" smtClean="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smtClean="0"/>
              <a:t>What most likely happened to the salt?</a:t>
            </a:r>
            <a:br>
              <a:rPr lang="en-US" sz="2400" b="1" dirty="0" smtClean="0"/>
            </a:br>
            <a:r>
              <a:rPr lang="en-US" sz="2400" b="1" dirty="0"/>
              <a:t/>
            </a:r>
            <a:br>
              <a:rPr lang="en-US" sz="2400" b="1" dirty="0"/>
            </a:br>
            <a:r>
              <a:rPr lang="en-US" sz="2400" dirty="0" smtClean="0"/>
              <a:t>F. It evaporated into a gas</a:t>
            </a:r>
            <a:br>
              <a:rPr lang="en-US" sz="2400" dirty="0" smtClean="0"/>
            </a:br>
            <a:r>
              <a:rPr lang="en-US" sz="2400" dirty="0" smtClean="0"/>
              <a:t>G. It turned into concrete</a:t>
            </a:r>
            <a:br>
              <a:rPr lang="en-US" sz="2400" dirty="0" smtClean="0"/>
            </a:br>
            <a:r>
              <a:rPr lang="en-US" sz="2400" dirty="0" smtClean="0"/>
              <a:t>H. It dissolved in the water</a:t>
            </a:r>
            <a:br>
              <a:rPr lang="en-US" sz="2400" dirty="0" smtClean="0"/>
            </a:br>
            <a:r>
              <a:rPr lang="en-US" sz="2400" dirty="0" smtClean="0"/>
              <a:t>J. It turned into a solid</a:t>
            </a:r>
            <a:endParaRPr lang="en-US" sz="2400" dirty="0"/>
          </a:p>
        </p:txBody>
      </p:sp>
      <p:pic>
        <p:nvPicPr>
          <p:cNvPr id="3" name="Picture 2"/>
          <p:cNvPicPr>
            <a:picLocks noChangeAspect="1"/>
          </p:cNvPicPr>
          <p:nvPr/>
        </p:nvPicPr>
        <p:blipFill>
          <a:blip r:embed="rId2"/>
          <a:stretch>
            <a:fillRect/>
          </a:stretch>
        </p:blipFill>
        <p:spPr>
          <a:xfrm>
            <a:off x="2682120" y="2506719"/>
            <a:ext cx="2231977" cy="1492961"/>
          </a:xfrm>
          <a:prstGeom prst="rect">
            <a:avLst/>
          </a:prstGeom>
        </p:spPr>
      </p:pic>
    </p:spTree>
    <p:extLst>
      <p:ext uri="{BB962C8B-B14F-4D97-AF65-F5344CB8AC3E}">
        <p14:creationId xmlns:p14="http://schemas.microsoft.com/office/powerpoint/2010/main" val="3047660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500" y="609938"/>
            <a:ext cx="8013700" cy="4031873"/>
          </a:xfrm>
          <a:prstGeom prst="rect">
            <a:avLst/>
          </a:prstGeom>
        </p:spPr>
        <p:txBody>
          <a:bodyPr wrap="square">
            <a:spAutoFit/>
          </a:bodyPr>
          <a:lstStyle/>
          <a:p>
            <a:r>
              <a:rPr lang="en-US" sz="3200" b="1" dirty="0" smtClean="0"/>
              <a:t>11. </a:t>
            </a:r>
            <a:r>
              <a:rPr lang="en-US" sz="3200" b="1" dirty="0" smtClean="0"/>
              <a:t>A </a:t>
            </a:r>
            <a:r>
              <a:rPr lang="en-US" sz="3200" b="1" dirty="0"/>
              <a:t>tablespoon of sugar is poured into a beaker of warm water and stirred briefly.  What change will occur</a:t>
            </a:r>
            <a:r>
              <a:rPr lang="en-US" sz="3200" b="1" dirty="0" smtClean="0"/>
              <a:t>?</a:t>
            </a:r>
          </a:p>
          <a:p>
            <a:endParaRPr lang="en-US" sz="3200" dirty="0"/>
          </a:p>
          <a:p>
            <a:r>
              <a:rPr lang="en-US" sz="3200" b="1" dirty="0"/>
              <a:t>A</a:t>
            </a:r>
            <a:r>
              <a:rPr lang="en-US" sz="3200" dirty="0"/>
              <a:t>	The sugar will soak up the water.</a:t>
            </a:r>
          </a:p>
          <a:p>
            <a:r>
              <a:rPr lang="en-US" sz="3200" b="1" dirty="0"/>
              <a:t>B</a:t>
            </a:r>
            <a:r>
              <a:rPr lang="en-US" sz="3200" dirty="0"/>
              <a:t>	The water will change colors.</a:t>
            </a:r>
          </a:p>
          <a:p>
            <a:r>
              <a:rPr lang="en-US" sz="3200" b="1" dirty="0"/>
              <a:t>C</a:t>
            </a:r>
            <a:r>
              <a:rPr lang="en-US" sz="3200" dirty="0"/>
              <a:t>	The sugar will sink to the bottom.</a:t>
            </a:r>
          </a:p>
          <a:p>
            <a:r>
              <a:rPr lang="en-US" sz="3200" b="1" dirty="0"/>
              <a:t>D</a:t>
            </a:r>
            <a:r>
              <a:rPr lang="en-US" sz="3200" dirty="0"/>
              <a:t>	The sugar will dissolve in the water.</a:t>
            </a:r>
          </a:p>
        </p:txBody>
      </p:sp>
    </p:spTree>
    <p:extLst>
      <p:ext uri="{BB962C8B-B14F-4D97-AF65-F5344CB8AC3E}">
        <p14:creationId xmlns:p14="http://schemas.microsoft.com/office/powerpoint/2010/main" val="3349326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500" y="609938"/>
            <a:ext cx="8013700" cy="4031873"/>
          </a:xfrm>
          <a:prstGeom prst="rect">
            <a:avLst/>
          </a:prstGeom>
        </p:spPr>
        <p:txBody>
          <a:bodyPr wrap="square">
            <a:spAutoFit/>
          </a:bodyPr>
          <a:lstStyle/>
          <a:p>
            <a:r>
              <a:rPr lang="en-US" sz="3200" b="1" dirty="0" smtClean="0"/>
              <a:t>11. </a:t>
            </a:r>
            <a:r>
              <a:rPr lang="en-US" sz="3200" b="1" dirty="0" smtClean="0"/>
              <a:t>A </a:t>
            </a:r>
            <a:r>
              <a:rPr lang="en-US" sz="3200" b="1" dirty="0"/>
              <a:t>tablespoon of sugar is poured into a beaker of warm water and stirred briefly.  What change will occur</a:t>
            </a:r>
            <a:r>
              <a:rPr lang="en-US" sz="3200" b="1" dirty="0" smtClean="0"/>
              <a:t>?</a:t>
            </a:r>
          </a:p>
          <a:p>
            <a:endParaRPr lang="en-US" sz="3200" dirty="0"/>
          </a:p>
          <a:p>
            <a:r>
              <a:rPr lang="en-US" sz="3200" b="1" dirty="0"/>
              <a:t>A</a:t>
            </a:r>
            <a:r>
              <a:rPr lang="en-US" sz="3200" dirty="0"/>
              <a:t>	The sugar will soak up the water.</a:t>
            </a:r>
          </a:p>
          <a:p>
            <a:r>
              <a:rPr lang="en-US" sz="3200" b="1" dirty="0"/>
              <a:t>B</a:t>
            </a:r>
            <a:r>
              <a:rPr lang="en-US" sz="3200" dirty="0"/>
              <a:t>	The water will change colors.</a:t>
            </a:r>
          </a:p>
          <a:p>
            <a:r>
              <a:rPr lang="en-US" sz="3200" b="1" dirty="0"/>
              <a:t>C</a:t>
            </a:r>
            <a:r>
              <a:rPr lang="en-US" sz="3200" dirty="0"/>
              <a:t>	The sugar will sink to the bottom.</a:t>
            </a:r>
          </a:p>
          <a:p>
            <a:r>
              <a:rPr lang="en-US" sz="3200" b="1" dirty="0">
                <a:solidFill>
                  <a:srgbClr val="FF0000"/>
                </a:solidFill>
              </a:rPr>
              <a:t>D</a:t>
            </a:r>
            <a:r>
              <a:rPr lang="en-US" sz="3200" dirty="0">
                <a:solidFill>
                  <a:srgbClr val="FF0000"/>
                </a:solidFill>
              </a:rPr>
              <a:t>	The sugar will dissolve in the water.</a:t>
            </a:r>
          </a:p>
        </p:txBody>
      </p:sp>
    </p:spTree>
    <p:extLst>
      <p:ext uri="{BB962C8B-B14F-4D97-AF65-F5344CB8AC3E}">
        <p14:creationId xmlns:p14="http://schemas.microsoft.com/office/powerpoint/2010/main" val="2538132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900837"/>
            <a:ext cx="7835900" cy="3539430"/>
          </a:xfrm>
          <a:prstGeom prst="rect">
            <a:avLst/>
          </a:prstGeom>
        </p:spPr>
        <p:txBody>
          <a:bodyPr wrap="square">
            <a:spAutoFit/>
          </a:bodyPr>
          <a:lstStyle/>
          <a:p>
            <a:r>
              <a:rPr lang="en-US" sz="3200" b="1" dirty="0" smtClean="0"/>
              <a:t>12. </a:t>
            </a:r>
            <a:r>
              <a:rPr lang="x-none" sz="3200" b="1" dirty="0" smtClean="0"/>
              <a:t>Which </a:t>
            </a:r>
            <a:r>
              <a:rPr lang="x-none" sz="3200" b="1" dirty="0"/>
              <a:t>of the following is the best example of the process of dissolving</a:t>
            </a:r>
            <a:r>
              <a:rPr lang="x-none" sz="3200" b="1" dirty="0" smtClean="0"/>
              <a:t>?</a:t>
            </a:r>
            <a:endParaRPr lang="en-US" sz="3200" b="1" dirty="0" smtClean="0"/>
          </a:p>
          <a:p>
            <a:endParaRPr lang="en-US" sz="3200" dirty="0"/>
          </a:p>
          <a:p>
            <a:r>
              <a:rPr lang="en-US" sz="3200" b="1" dirty="0"/>
              <a:t>A</a:t>
            </a:r>
            <a:r>
              <a:rPr lang="en-US" sz="3200" dirty="0"/>
              <a:t>	Mixing chocolate powder in a glass of milk</a:t>
            </a:r>
          </a:p>
          <a:p>
            <a:r>
              <a:rPr lang="en-US" sz="3200" b="1" dirty="0"/>
              <a:t>B</a:t>
            </a:r>
            <a:r>
              <a:rPr lang="en-US" sz="3200" dirty="0"/>
              <a:t>	Pouring sand into a beaker of warm water</a:t>
            </a:r>
          </a:p>
          <a:p>
            <a:r>
              <a:rPr lang="en-US" sz="3200" b="1" dirty="0"/>
              <a:t>C</a:t>
            </a:r>
            <a:r>
              <a:rPr lang="en-US" sz="3200" dirty="0"/>
              <a:t>	Shaking a bottle of Italian salad dressing</a:t>
            </a:r>
          </a:p>
          <a:p>
            <a:r>
              <a:rPr lang="en-US" sz="3200" b="1" dirty="0"/>
              <a:t>D</a:t>
            </a:r>
            <a:r>
              <a:rPr lang="en-US" sz="3200" dirty="0"/>
              <a:t>	Pouring milk into a cup of hot coffee</a:t>
            </a:r>
          </a:p>
        </p:txBody>
      </p:sp>
    </p:spTree>
    <p:extLst>
      <p:ext uri="{BB962C8B-B14F-4D97-AF65-F5344CB8AC3E}">
        <p14:creationId xmlns:p14="http://schemas.microsoft.com/office/powerpoint/2010/main" val="1151234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900837"/>
            <a:ext cx="7835900" cy="3539430"/>
          </a:xfrm>
          <a:prstGeom prst="rect">
            <a:avLst/>
          </a:prstGeom>
        </p:spPr>
        <p:txBody>
          <a:bodyPr wrap="square">
            <a:spAutoFit/>
          </a:bodyPr>
          <a:lstStyle/>
          <a:p>
            <a:r>
              <a:rPr lang="en-US" sz="3200" b="1" dirty="0" smtClean="0"/>
              <a:t>12. </a:t>
            </a:r>
            <a:r>
              <a:rPr lang="x-none" sz="3200" b="1" dirty="0" smtClean="0"/>
              <a:t>Which </a:t>
            </a:r>
            <a:r>
              <a:rPr lang="x-none" sz="3200" b="1" dirty="0"/>
              <a:t>of the following is the </a:t>
            </a:r>
            <a:r>
              <a:rPr lang="x-none" sz="3200" b="1" dirty="0">
                <a:solidFill>
                  <a:srgbClr val="FF0000"/>
                </a:solidFill>
              </a:rPr>
              <a:t>best</a:t>
            </a:r>
            <a:r>
              <a:rPr lang="x-none" sz="3200" b="1" dirty="0"/>
              <a:t> example of the process of </a:t>
            </a:r>
            <a:r>
              <a:rPr lang="x-none" sz="3200" b="1" dirty="0">
                <a:solidFill>
                  <a:srgbClr val="FF0000"/>
                </a:solidFill>
              </a:rPr>
              <a:t>dissolving</a:t>
            </a:r>
            <a:r>
              <a:rPr lang="x-none" sz="3200" b="1" dirty="0" smtClean="0"/>
              <a:t>?</a:t>
            </a:r>
            <a:endParaRPr lang="en-US" sz="3200" b="1" dirty="0" smtClean="0"/>
          </a:p>
          <a:p>
            <a:endParaRPr lang="en-US" sz="3200" dirty="0"/>
          </a:p>
          <a:p>
            <a:r>
              <a:rPr lang="en-US" sz="3200" b="1" dirty="0">
                <a:solidFill>
                  <a:srgbClr val="FF0000"/>
                </a:solidFill>
              </a:rPr>
              <a:t>A</a:t>
            </a:r>
            <a:r>
              <a:rPr lang="en-US" sz="3200" dirty="0">
                <a:solidFill>
                  <a:srgbClr val="FF0000"/>
                </a:solidFill>
              </a:rPr>
              <a:t>	Mixing chocolate powder in a glass of milk</a:t>
            </a:r>
          </a:p>
          <a:p>
            <a:r>
              <a:rPr lang="en-US" sz="3200" b="1" dirty="0"/>
              <a:t>B</a:t>
            </a:r>
            <a:r>
              <a:rPr lang="en-US" sz="3200" dirty="0"/>
              <a:t>	Pouring sand into a beaker of warm water</a:t>
            </a:r>
          </a:p>
          <a:p>
            <a:r>
              <a:rPr lang="en-US" sz="3200" b="1" dirty="0"/>
              <a:t>C</a:t>
            </a:r>
            <a:r>
              <a:rPr lang="en-US" sz="3200" dirty="0"/>
              <a:t>	Shaking a bottle of Italian salad dressing</a:t>
            </a:r>
          </a:p>
          <a:p>
            <a:r>
              <a:rPr lang="en-US" sz="3200" b="1" dirty="0"/>
              <a:t>D</a:t>
            </a:r>
            <a:r>
              <a:rPr lang="en-US" sz="3200" dirty="0"/>
              <a:t>	Pouring milk into a cup of hot coffee</a:t>
            </a:r>
          </a:p>
        </p:txBody>
      </p:sp>
    </p:spTree>
    <p:extLst>
      <p:ext uri="{BB962C8B-B14F-4D97-AF65-F5344CB8AC3E}">
        <p14:creationId xmlns:p14="http://schemas.microsoft.com/office/powerpoint/2010/main" val="83421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500" y="867539"/>
            <a:ext cx="7785100" cy="3416320"/>
          </a:xfrm>
          <a:prstGeom prst="rect">
            <a:avLst/>
          </a:prstGeom>
        </p:spPr>
        <p:txBody>
          <a:bodyPr wrap="square">
            <a:spAutoFit/>
          </a:bodyPr>
          <a:lstStyle/>
          <a:p>
            <a:r>
              <a:rPr lang="en-US" sz="2400" b="1" dirty="0" smtClean="0"/>
              <a:t>13. </a:t>
            </a:r>
            <a:r>
              <a:rPr lang="en-US" sz="2400" b="1" dirty="0" smtClean="0"/>
              <a:t>What </a:t>
            </a:r>
            <a:r>
              <a:rPr lang="en-US" sz="2400" b="1" dirty="0"/>
              <a:t>happens to sugar particles as they dissolve in water</a:t>
            </a:r>
            <a:r>
              <a:rPr lang="en-US" sz="2400" b="1" dirty="0" smtClean="0"/>
              <a:t>?</a:t>
            </a:r>
          </a:p>
          <a:p>
            <a:endParaRPr lang="en-US" sz="2400" b="1" dirty="0"/>
          </a:p>
          <a:p>
            <a:r>
              <a:rPr lang="en-US" sz="2400" b="1" dirty="0"/>
              <a:t>A</a:t>
            </a:r>
            <a:r>
              <a:rPr lang="en-US" sz="2400" dirty="0"/>
              <a:t>	The hot water changes the sugar into a new kind of water.</a:t>
            </a:r>
          </a:p>
          <a:p>
            <a:r>
              <a:rPr lang="en-US" sz="2400" b="1" dirty="0"/>
              <a:t>B</a:t>
            </a:r>
            <a:r>
              <a:rPr lang="en-US" sz="2400" dirty="0"/>
              <a:t>	The sugar particles melt very quickly in the hot water.</a:t>
            </a:r>
          </a:p>
          <a:p>
            <a:r>
              <a:rPr lang="en-US" sz="2400" b="1" dirty="0"/>
              <a:t>C</a:t>
            </a:r>
            <a:r>
              <a:rPr lang="en-US" sz="2400" dirty="0"/>
              <a:t>	The sugar particles spread out and fill in </a:t>
            </a:r>
            <a:r>
              <a:rPr lang="en-US" sz="2400" dirty="0" smtClean="0"/>
              <a:t>spaces </a:t>
            </a:r>
            <a:r>
              <a:rPr lang="en-US" sz="2400" dirty="0"/>
              <a:t>in the water.</a:t>
            </a:r>
          </a:p>
          <a:p>
            <a:r>
              <a:rPr lang="en-US" sz="2400" b="1" dirty="0"/>
              <a:t>D</a:t>
            </a:r>
            <a:r>
              <a:rPr lang="en-US" sz="2400" dirty="0"/>
              <a:t>	The sugar particles are changed into a different kind of matter.</a:t>
            </a:r>
          </a:p>
        </p:txBody>
      </p:sp>
    </p:spTree>
    <p:extLst>
      <p:ext uri="{BB962C8B-B14F-4D97-AF65-F5344CB8AC3E}">
        <p14:creationId xmlns:p14="http://schemas.microsoft.com/office/powerpoint/2010/main" val="749422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500" y="867539"/>
            <a:ext cx="7785100" cy="3416320"/>
          </a:xfrm>
          <a:prstGeom prst="rect">
            <a:avLst/>
          </a:prstGeom>
        </p:spPr>
        <p:txBody>
          <a:bodyPr wrap="square">
            <a:spAutoFit/>
          </a:bodyPr>
          <a:lstStyle/>
          <a:p>
            <a:r>
              <a:rPr lang="en-US" sz="2400" b="1" dirty="0" smtClean="0"/>
              <a:t>13. </a:t>
            </a:r>
            <a:r>
              <a:rPr lang="en-US" sz="2400" b="1" dirty="0" smtClean="0"/>
              <a:t>What </a:t>
            </a:r>
            <a:r>
              <a:rPr lang="en-US" sz="2400" b="1" dirty="0"/>
              <a:t>happens to sugar particles as they </a:t>
            </a:r>
            <a:r>
              <a:rPr lang="en-US" sz="2400" b="1" dirty="0">
                <a:solidFill>
                  <a:srgbClr val="FF0000"/>
                </a:solidFill>
              </a:rPr>
              <a:t>dissolve</a:t>
            </a:r>
            <a:r>
              <a:rPr lang="en-US" sz="2400" b="1" dirty="0"/>
              <a:t> in water</a:t>
            </a:r>
            <a:r>
              <a:rPr lang="en-US" sz="2400" b="1" dirty="0" smtClean="0"/>
              <a:t>?</a:t>
            </a:r>
          </a:p>
          <a:p>
            <a:endParaRPr lang="en-US" sz="2400" b="1" dirty="0"/>
          </a:p>
          <a:p>
            <a:r>
              <a:rPr lang="en-US" sz="2400" b="1" dirty="0"/>
              <a:t>A</a:t>
            </a:r>
            <a:r>
              <a:rPr lang="en-US" sz="2400" dirty="0"/>
              <a:t>	The hot water changes the sugar into a new kind of water.</a:t>
            </a:r>
          </a:p>
          <a:p>
            <a:r>
              <a:rPr lang="en-US" sz="2400" b="1" dirty="0"/>
              <a:t>B</a:t>
            </a:r>
            <a:r>
              <a:rPr lang="en-US" sz="2400" dirty="0"/>
              <a:t>	The sugar particles melt very quickly in the hot water.</a:t>
            </a:r>
          </a:p>
          <a:p>
            <a:r>
              <a:rPr lang="en-US" sz="2400" b="1" dirty="0">
                <a:solidFill>
                  <a:srgbClr val="FF0000"/>
                </a:solidFill>
              </a:rPr>
              <a:t>C</a:t>
            </a:r>
            <a:r>
              <a:rPr lang="en-US" sz="2400" dirty="0">
                <a:solidFill>
                  <a:srgbClr val="FF0000"/>
                </a:solidFill>
              </a:rPr>
              <a:t>	The sugar particles spread out and fill in </a:t>
            </a:r>
            <a:r>
              <a:rPr lang="en-US" sz="2400" dirty="0" smtClean="0">
                <a:solidFill>
                  <a:srgbClr val="FF0000"/>
                </a:solidFill>
              </a:rPr>
              <a:t>spaces </a:t>
            </a:r>
            <a:r>
              <a:rPr lang="en-US" sz="2400" dirty="0">
                <a:solidFill>
                  <a:srgbClr val="FF0000"/>
                </a:solidFill>
              </a:rPr>
              <a:t>in the water.</a:t>
            </a:r>
          </a:p>
          <a:p>
            <a:r>
              <a:rPr lang="en-US" sz="2400" b="1" dirty="0"/>
              <a:t>D</a:t>
            </a:r>
            <a:r>
              <a:rPr lang="en-US" sz="2400" dirty="0"/>
              <a:t>	The sugar particles are changed into a different kind of matter.</a:t>
            </a:r>
          </a:p>
        </p:txBody>
      </p:sp>
    </p:spTree>
    <p:extLst>
      <p:ext uri="{BB962C8B-B14F-4D97-AF65-F5344CB8AC3E}">
        <p14:creationId xmlns:p14="http://schemas.microsoft.com/office/powerpoint/2010/main" val="3811258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300" y="886936"/>
            <a:ext cx="8051800" cy="3046988"/>
          </a:xfrm>
          <a:prstGeom prst="rect">
            <a:avLst/>
          </a:prstGeom>
        </p:spPr>
        <p:txBody>
          <a:bodyPr wrap="square">
            <a:spAutoFit/>
          </a:bodyPr>
          <a:lstStyle/>
          <a:p>
            <a:r>
              <a:rPr lang="en-US" sz="3200" b="1" dirty="0" smtClean="0"/>
              <a:t>14. </a:t>
            </a:r>
            <a:r>
              <a:rPr lang="en-US" sz="3200" b="1" dirty="0" smtClean="0"/>
              <a:t>Which </a:t>
            </a:r>
            <a:r>
              <a:rPr lang="en-US" sz="3200" b="1" dirty="0"/>
              <a:t>mixture below is also a solution</a:t>
            </a:r>
            <a:r>
              <a:rPr lang="en-US" sz="3200" b="1" dirty="0" smtClean="0"/>
              <a:t>?</a:t>
            </a:r>
          </a:p>
          <a:p>
            <a:endParaRPr lang="en-US" sz="3200" b="1" dirty="0"/>
          </a:p>
          <a:p>
            <a:r>
              <a:rPr lang="en-US" sz="3200" b="1" dirty="0"/>
              <a:t>A</a:t>
            </a:r>
            <a:r>
              <a:rPr lang="en-US" sz="3200" dirty="0"/>
              <a:t>	Water and hot chocolate mix</a:t>
            </a:r>
          </a:p>
          <a:p>
            <a:r>
              <a:rPr lang="en-US" sz="3200" b="1" dirty="0"/>
              <a:t>B</a:t>
            </a:r>
            <a:r>
              <a:rPr lang="en-US" sz="3200" dirty="0"/>
              <a:t>	Soil and rocks</a:t>
            </a:r>
          </a:p>
          <a:p>
            <a:r>
              <a:rPr lang="en-US" sz="3200" b="1" dirty="0"/>
              <a:t>C</a:t>
            </a:r>
            <a:r>
              <a:rPr lang="en-US" sz="3200" dirty="0"/>
              <a:t>	Trail mix</a:t>
            </a:r>
          </a:p>
          <a:p>
            <a:r>
              <a:rPr lang="en-US" sz="3200" b="1" dirty="0"/>
              <a:t>D</a:t>
            </a:r>
            <a:r>
              <a:rPr lang="en-US" sz="3200" dirty="0"/>
              <a:t>	Tossed salad (no dressing)</a:t>
            </a:r>
          </a:p>
        </p:txBody>
      </p:sp>
    </p:spTree>
    <p:extLst>
      <p:ext uri="{BB962C8B-B14F-4D97-AF65-F5344CB8AC3E}">
        <p14:creationId xmlns:p14="http://schemas.microsoft.com/office/powerpoint/2010/main" val="1264689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300" y="886936"/>
            <a:ext cx="8051800" cy="3046988"/>
          </a:xfrm>
          <a:prstGeom prst="rect">
            <a:avLst/>
          </a:prstGeom>
        </p:spPr>
        <p:txBody>
          <a:bodyPr wrap="square">
            <a:spAutoFit/>
          </a:bodyPr>
          <a:lstStyle/>
          <a:p>
            <a:r>
              <a:rPr lang="en-US" sz="3200" b="1" dirty="0" smtClean="0"/>
              <a:t>14. </a:t>
            </a:r>
            <a:r>
              <a:rPr lang="en-US" sz="3200" b="1" dirty="0" smtClean="0"/>
              <a:t>Which </a:t>
            </a:r>
            <a:r>
              <a:rPr lang="en-US" sz="3200" b="1" dirty="0"/>
              <a:t>mixture below is </a:t>
            </a:r>
            <a:r>
              <a:rPr lang="en-US" sz="3200" b="1" dirty="0">
                <a:solidFill>
                  <a:srgbClr val="FF0000"/>
                </a:solidFill>
              </a:rPr>
              <a:t>also</a:t>
            </a:r>
            <a:r>
              <a:rPr lang="en-US" sz="3200" b="1" dirty="0"/>
              <a:t> a solution</a:t>
            </a:r>
            <a:r>
              <a:rPr lang="en-US" sz="3200" b="1" dirty="0" smtClean="0"/>
              <a:t>?</a:t>
            </a:r>
          </a:p>
          <a:p>
            <a:endParaRPr lang="en-US" sz="3200" b="1" dirty="0"/>
          </a:p>
          <a:p>
            <a:r>
              <a:rPr lang="en-US" sz="3200" b="1" dirty="0">
                <a:solidFill>
                  <a:srgbClr val="FF0000"/>
                </a:solidFill>
              </a:rPr>
              <a:t>A</a:t>
            </a:r>
            <a:r>
              <a:rPr lang="en-US" sz="3200" dirty="0">
                <a:solidFill>
                  <a:srgbClr val="FF0000"/>
                </a:solidFill>
              </a:rPr>
              <a:t>	Water and hot chocolate mix</a:t>
            </a:r>
          </a:p>
          <a:p>
            <a:r>
              <a:rPr lang="en-US" sz="3200" b="1" dirty="0"/>
              <a:t>B</a:t>
            </a:r>
            <a:r>
              <a:rPr lang="en-US" sz="3200" dirty="0"/>
              <a:t>	Soil and rocks</a:t>
            </a:r>
          </a:p>
          <a:p>
            <a:r>
              <a:rPr lang="en-US" sz="3200" b="1" dirty="0"/>
              <a:t>C</a:t>
            </a:r>
            <a:r>
              <a:rPr lang="en-US" sz="3200" dirty="0"/>
              <a:t>	Trail mix</a:t>
            </a:r>
          </a:p>
          <a:p>
            <a:r>
              <a:rPr lang="en-US" sz="3200" b="1" dirty="0"/>
              <a:t>D</a:t>
            </a:r>
            <a:r>
              <a:rPr lang="en-US" sz="3200" dirty="0"/>
              <a:t>	Tossed salad (no dressing)</a:t>
            </a:r>
          </a:p>
        </p:txBody>
      </p:sp>
    </p:spTree>
    <p:extLst>
      <p:ext uri="{BB962C8B-B14F-4D97-AF65-F5344CB8AC3E}">
        <p14:creationId xmlns:p14="http://schemas.microsoft.com/office/powerpoint/2010/main" val="1487848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836458414"/>
              </p:ext>
            </p:extLst>
          </p:nvPr>
        </p:nvGraphicFramePr>
        <p:xfrm>
          <a:off x="257045" y="1092200"/>
          <a:ext cx="8172450" cy="4470400"/>
        </p:xfrm>
        <a:graphic>
          <a:graphicData uri="http://schemas.openxmlformats.org/presentationml/2006/ole">
            <mc:AlternateContent xmlns:mc="http://schemas.openxmlformats.org/markup-compatibility/2006">
              <mc:Choice xmlns:v="urn:schemas-microsoft-com:vml" Requires="v">
                <p:oleObj spid="_x0000_s6159" name="Document" r:id="rId3" imgW="5943600" imgH="3251200" progId="Word.Document.12">
                  <p:embed/>
                </p:oleObj>
              </mc:Choice>
              <mc:Fallback>
                <p:oleObj name="Document" r:id="rId3" imgW="5943600" imgH="3251200" progId="Word.Document.12">
                  <p:embed/>
                  <p:pic>
                    <p:nvPicPr>
                      <p:cNvPr id="0" name=""/>
                      <p:cNvPicPr/>
                      <p:nvPr/>
                    </p:nvPicPr>
                    <p:blipFill>
                      <a:blip r:embed="rId4"/>
                      <a:stretch>
                        <a:fillRect/>
                      </a:stretch>
                    </p:blipFill>
                    <p:spPr>
                      <a:xfrm>
                        <a:off x="257045" y="1092200"/>
                        <a:ext cx="8172450" cy="4470400"/>
                      </a:xfrm>
                      <a:prstGeom prst="rect">
                        <a:avLst/>
                      </a:prstGeom>
                    </p:spPr>
                  </p:pic>
                </p:oleObj>
              </mc:Fallback>
            </mc:AlternateContent>
          </a:graphicData>
        </a:graphic>
      </p:graphicFrame>
      <p:sp>
        <p:nvSpPr>
          <p:cNvPr id="3" name="TextBox 2"/>
          <p:cNvSpPr txBox="1"/>
          <p:nvPr/>
        </p:nvSpPr>
        <p:spPr>
          <a:xfrm>
            <a:off x="257045" y="164524"/>
            <a:ext cx="710451" cy="584775"/>
          </a:xfrm>
          <a:prstGeom prst="rect">
            <a:avLst/>
          </a:prstGeom>
          <a:noFill/>
        </p:spPr>
        <p:txBody>
          <a:bodyPr wrap="none" rtlCol="0">
            <a:spAutoFit/>
          </a:bodyPr>
          <a:lstStyle/>
          <a:p>
            <a:r>
              <a:rPr lang="en-US" sz="3200" b="1" dirty="0" smtClean="0"/>
              <a:t>15</a:t>
            </a:r>
            <a:r>
              <a:rPr lang="en-US" sz="3200" b="1" dirty="0" smtClean="0"/>
              <a:t>.</a:t>
            </a:r>
            <a:endParaRPr lang="en-US" sz="3200" b="1" dirty="0"/>
          </a:p>
        </p:txBody>
      </p:sp>
    </p:spTree>
    <p:extLst>
      <p:ext uri="{BB962C8B-B14F-4D97-AF65-F5344CB8AC3E}">
        <p14:creationId xmlns:p14="http://schemas.microsoft.com/office/powerpoint/2010/main" val="4255210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07595252"/>
              </p:ext>
            </p:extLst>
          </p:nvPr>
        </p:nvGraphicFramePr>
        <p:xfrm>
          <a:off x="257045" y="1092200"/>
          <a:ext cx="8172450" cy="4470400"/>
        </p:xfrm>
        <a:graphic>
          <a:graphicData uri="http://schemas.openxmlformats.org/presentationml/2006/ole">
            <mc:AlternateContent xmlns:mc="http://schemas.openxmlformats.org/markup-compatibility/2006">
              <mc:Choice xmlns:v="urn:schemas-microsoft-com:vml" Requires="v">
                <p:oleObj spid="_x0000_s17422" name="Document" r:id="rId3" imgW="5943600" imgH="3251200" progId="Word.Document.12">
                  <p:embed/>
                </p:oleObj>
              </mc:Choice>
              <mc:Fallback>
                <p:oleObj name="Document" r:id="rId3" imgW="5943600" imgH="3251200" progId="Word.Document.12">
                  <p:embed/>
                  <p:pic>
                    <p:nvPicPr>
                      <p:cNvPr id="0" name=""/>
                      <p:cNvPicPr/>
                      <p:nvPr/>
                    </p:nvPicPr>
                    <p:blipFill>
                      <a:blip r:embed="rId4"/>
                      <a:stretch>
                        <a:fillRect/>
                      </a:stretch>
                    </p:blipFill>
                    <p:spPr>
                      <a:xfrm>
                        <a:off x="257045" y="1092200"/>
                        <a:ext cx="8172450" cy="4470400"/>
                      </a:xfrm>
                      <a:prstGeom prst="rect">
                        <a:avLst/>
                      </a:prstGeom>
                    </p:spPr>
                  </p:pic>
                </p:oleObj>
              </mc:Fallback>
            </mc:AlternateContent>
          </a:graphicData>
        </a:graphic>
      </p:graphicFrame>
      <p:sp>
        <p:nvSpPr>
          <p:cNvPr id="3" name="TextBox 2"/>
          <p:cNvSpPr txBox="1"/>
          <p:nvPr/>
        </p:nvSpPr>
        <p:spPr>
          <a:xfrm>
            <a:off x="257045" y="164524"/>
            <a:ext cx="710451" cy="584775"/>
          </a:xfrm>
          <a:prstGeom prst="rect">
            <a:avLst/>
          </a:prstGeom>
          <a:noFill/>
        </p:spPr>
        <p:txBody>
          <a:bodyPr wrap="none" rtlCol="0">
            <a:spAutoFit/>
          </a:bodyPr>
          <a:lstStyle/>
          <a:p>
            <a:r>
              <a:rPr lang="en-US" sz="3200" b="1" dirty="0" smtClean="0"/>
              <a:t>15</a:t>
            </a:r>
            <a:r>
              <a:rPr lang="en-US" sz="3200" b="1" dirty="0" smtClean="0"/>
              <a:t>.</a:t>
            </a:r>
            <a:endParaRPr lang="en-US" sz="3200" b="1" dirty="0"/>
          </a:p>
        </p:txBody>
      </p:sp>
      <p:sp>
        <p:nvSpPr>
          <p:cNvPr id="4" name="Oval 3"/>
          <p:cNvSpPr/>
          <p:nvPr/>
        </p:nvSpPr>
        <p:spPr>
          <a:xfrm>
            <a:off x="409445" y="4036374"/>
            <a:ext cx="4784855" cy="4213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11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4776"/>
          </a:xfrm>
        </p:spPr>
        <p:txBody>
          <a:bodyPr>
            <a:normAutofit fontScale="90000"/>
          </a:bodyPr>
          <a:lstStyle/>
          <a:p>
            <a:pPr algn="l"/>
            <a:r>
              <a:rPr lang="en-US" sz="1600" dirty="0" smtClean="0">
                <a:solidFill>
                  <a:srgbClr val="FF0000"/>
                </a:solidFill>
              </a:rPr>
              <a:t>STAAR 2013 #40; RC1; Supporting</a:t>
            </a:r>
            <a:r>
              <a:rPr lang="en-US" sz="1600" dirty="0">
                <a:solidFill>
                  <a:srgbClr val="FF0000"/>
                </a:solidFill>
              </a:rPr>
              <a:t/>
            </a:r>
            <a:br>
              <a:rPr lang="en-US" sz="1600" dirty="0">
                <a:solidFill>
                  <a:srgbClr val="FF0000"/>
                </a:solidFill>
              </a:rPr>
            </a:br>
            <a:r>
              <a:rPr lang="en-US" sz="2400" dirty="0"/>
              <a:t/>
            </a:r>
            <a:br>
              <a:rPr lang="en-US" sz="2400" dirty="0"/>
            </a:br>
            <a:r>
              <a:rPr lang="en-US" sz="2400" b="1" dirty="0" smtClean="0"/>
              <a:t>1. A worker built a sidewalk and pressed some large salt particles into the concrete while it was still wet.  When the concrete was dry, the worker washed the sidewalk with the water.  The picture below shoes the sidewalk after it was washed:</a:t>
            </a:r>
            <a:br>
              <a:rPr lang="en-US" sz="2400" b="1" dirty="0" smtClean="0"/>
            </a:br>
            <a:r>
              <a:rPr lang="en-US" sz="2400" b="1" dirty="0"/>
              <a:t/>
            </a:r>
            <a:br>
              <a:rPr lang="en-US" sz="2400" b="1" dirty="0"/>
            </a:br>
            <a:r>
              <a:rPr lang="en-US" sz="2400" b="1" dirty="0" smtClean="0"/>
              <a:t/>
            </a:r>
            <a:br>
              <a:rPr lang="en-US" sz="2400" b="1" dirty="0" smtClean="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smtClean="0"/>
              <a:t>What most likely happened to the salt?</a:t>
            </a:r>
            <a:br>
              <a:rPr lang="en-US" sz="2400" b="1" dirty="0" smtClean="0"/>
            </a:br>
            <a:r>
              <a:rPr lang="en-US" sz="2400" b="1" dirty="0"/>
              <a:t/>
            </a:r>
            <a:br>
              <a:rPr lang="en-US" sz="2400" b="1" dirty="0"/>
            </a:br>
            <a:r>
              <a:rPr lang="en-US" sz="2400" dirty="0" smtClean="0"/>
              <a:t>F. It evaporated into a gas</a:t>
            </a:r>
            <a:br>
              <a:rPr lang="en-US" sz="2400" dirty="0" smtClean="0"/>
            </a:br>
            <a:r>
              <a:rPr lang="en-US" sz="2400" dirty="0" smtClean="0"/>
              <a:t>G. It turned into concrete</a:t>
            </a:r>
            <a:br>
              <a:rPr lang="en-US" sz="2400" dirty="0" smtClean="0"/>
            </a:br>
            <a:r>
              <a:rPr lang="en-US" sz="2400" dirty="0" smtClean="0">
                <a:solidFill>
                  <a:srgbClr val="FF0000"/>
                </a:solidFill>
              </a:rPr>
              <a:t>H. It dissolved in the water</a:t>
            </a:r>
            <a:r>
              <a:rPr lang="en-US" sz="2400" dirty="0" smtClean="0"/>
              <a:t/>
            </a:r>
            <a:br>
              <a:rPr lang="en-US" sz="2400" dirty="0" smtClean="0"/>
            </a:br>
            <a:r>
              <a:rPr lang="en-US" sz="2400" dirty="0" smtClean="0"/>
              <a:t>J. It turned into a solid</a:t>
            </a:r>
            <a:endParaRPr lang="en-US" sz="2400" dirty="0"/>
          </a:p>
        </p:txBody>
      </p:sp>
      <p:pic>
        <p:nvPicPr>
          <p:cNvPr id="3" name="Picture 2"/>
          <p:cNvPicPr>
            <a:picLocks noChangeAspect="1"/>
          </p:cNvPicPr>
          <p:nvPr/>
        </p:nvPicPr>
        <p:blipFill>
          <a:blip r:embed="rId2"/>
          <a:stretch>
            <a:fillRect/>
          </a:stretch>
        </p:blipFill>
        <p:spPr>
          <a:xfrm>
            <a:off x="2790875" y="2506719"/>
            <a:ext cx="2231977" cy="1492961"/>
          </a:xfrm>
          <a:prstGeom prst="rect">
            <a:avLst/>
          </a:prstGeom>
        </p:spPr>
      </p:pic>
    </p:spTree>
    <p:extLst>
      <p:ext uri="{BB962C8B-B14F-4D97-AF65-F5344CB8AC3E}">
        <p14:creationId xmlns:p14="http://schemas.microsoft.com/office/powerpoint/2010/main" val="40196799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800" y="553641"/>
            <a:ext cx="7950200" cy="5262980"/>
          </a:xfrm>
          <a:prstGeom prst="rect">
            <a:avLst/>
          </a:prstGeom>
        </p:spPr>
        <p:txBody>
          <a:bodyPr wrap="square">
            <a:spAutoFit/>
          </a:bodyPr>
          <a:lstStyle/>
          <a:p>
            <a:r>
              <a:rPr lang="en-US" sz="2800" b="1" dirty="0" smtClean="0"/>
              <a:t>16</a:t>
            </a:r>
            <a:r>
              <a:rPr lang="en-US" sz="2800" b="1" dirty="0" smtClean="0"/>
              <a:t>. </a:t>
            </a:r>
            <a:r>
              <a:rPr lang="en-US" sz="2800" b="1" dirty="0" smtClean="0"/>
              <a:t>A </a:t>
            </a:r>
            <a:r>
              <a:rPr lang="en-US" sz="2800" b="1" dirty="0"/>
              <a:t>suspension is a special kind of mixture.  In a suspension, particles of a solid are suspended in a liquid and will not dissolve.  The particles are large enough to be seen and the suspension appears cloudy.  If the particles settle to the bottom, shaking and stirring will suspend the particles again.  Which of the following is a suspension</a:t>
            </a:r>
            <a:r>
              <a:rPr lang="en-US" sz="2800" b="1" dirty="0" smtClean="0"/>
              <a:t>?</a:t>
            </a:r>
          </a:p>
          <a:p>
            <a:endParaRPr lang="en-US" sz="2800" dirty="0"/>
          </a:p>
          <a:p>
            <a:r>
              <a:rPr lang="en-US" sz="2800" b="1" dirty="0"/>
              <a:t>A</a:t>
            </a:r>
            <a:r>
              <a:rPr lang="en-US" sz="2800" dirty="0"/>
              <a:t>	Kool-Aid® mixed with water</a:t>
            </a:r>
          </a:p>
          <a:p>
            <a:r>
              <a:rPr lang="en-US" sz="2800" b="1" dirty="0"/>
              <a:t>B</a:t>
            </a:r>
            <a:r>
              <a:rPr lang="en-US" sz="2800" dirty="0"/>
              <a:t>	Spices in vinegar and oil (salad dressing)</a:t>
            </a:r>
          </a:p>
          <a:p>
            <a:r>
              <a:rPr lang="en-US" sz="2800" b="1" dirty="0"/>
              <a:t>C</a:t>
            </a:r>
            <a:r>
              <a:rPr lang="en-US" sz="2800" dirty="0"/>
              <a:t>	Chocolate powder stirred into a glass of milk</a:t>
            </a:r>
          </a:p>
          <a:p>
            <a:r>
              <a:rPr lang="en-US" sz="2800" b="1" dirty="0"/>
              <a:t>D</a:t>
            </a:r>
            <a:r>
              <a:rPr lang="en-US" sz="2800" dirty="0"/>
              <a:t>	Milk stirred into a cup of hot coffee</a:t>
            </a:r>
          </a:p>
        </p:txBody>
      </p:sp>
    </p:spTree>
    <p:extLst>
      <p:ext uri="{BB962C8B-B14F-4D97-AF65-F5344CB8AC3E}">
        <p14:creationId xmlns:p14="http://schemas.microsoft.com/office/powerpoint/2010/main" val="3320278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800" y="553641"/>
            <a:ext cx="7950200" cy="5262980"/>
          </a:xfrm>
          <a:prstGeom prst="rect">
            <a:avLst/>
          </a:prstGeom>
        </p:spPr>
        <p:txBody>
          <a:bodyPr wrap="square">
            <a:spAutoFit/>
          </a:bodyPr>
          <a:lstStyle/>
          <a:p>
            <a:r>
              <a:rPr lang="en-US" sz="2800" b="1" dirty="0" smtClean="0"/>
              <a:t>16</a:t>
            </a:r>
            <a:r>
              <a:rPr lang="en-US" sz="2800" b="1" dirty="0" smtClean="0"/>
              <a:t>. </a:t>
            </a:r>
            <a:r>
              <a:rPr lang="en-US" sz="2800" b="1" dirty="0" smtClean="0"/>
              <a:t>A </a:t>
            </a:r>
            <a:r>
              <a:rPr lang="en-US" sz="2800" b="1" dirty="0"/>
              <a:t>suspension is a special kind of mixture.  In a suspension, particles of a solid are suspended in a liquid and will not dissolve.  The particles are large enough to be seen and the suspension appears cloudy.  If the particles settle to the bottom, shaking and stirring will suspend the particles again.  Which of the following is a </a:t>
            </a:r>
            <a:r>
              <a:rPr lang="en-US" sz="2800" b="1" dirty="0">
                <a:solidFill>
                  <a:srgbClr val="FF0000"/>
                </a:solidFill>
              </a:rPr>
              <a:t>suspension</a:t>
            </a:r>
            <a:r>
              <a:rPr lang="en-US" sz="2800" b="1" dirty="0" smtClean="0"/>
              <a:t>?</a:t>
            </a:r>
          </a:p>
          <a:p>
            <a:endParaRPr lang="en-US" sz="2800" dirty="0"/>
          </a:p>
          <a:p>
            <a:r>
              <a:rPr lang="en-US" sz="2800" b="1" dirty="0"/>
              <a:t>A</a:t>
            </a:r>
            <a:r>
              <a:rPr lang="en-US" sz="2800" dirty="0"/>
              <a:t>	Kool-Aid® mixed with water</a:t>
            </a:r>
          </a:p>
          <a:p>
            <a:r>
              <a:rPr lang="en-US" sz="2800" b="1" dirty="0">
                <a:solidFill>
                  <a:srgbClr val="FF0000"/>
                </a:solidFill>
              </a:rPr>
              <a:t>B</a:t>
            </a:r>
            <a:r>
              <a:rPr lang="en-US" sz="2800" dirty="0">
                <a:solidFill>
                  <a:srgbClr val="FF0000"/>
                </a:solidFill>
              </a:rPr>
              <a:t>	Spices in vinegar and oil (salad dressing)</a:t>
            </a:r>
          </a:p>
          <a:p>
            <a:r>
              <a:rPr lang="en-US" sz="2800" b="1" dirty="0"/>
              <a:t>C</a:t>
            </a:r>
            <a:r>
              <a:rPr lang="en-US" sz="2800" dirty="0"/>
              <a:t>	Chocolate powder stirred into a glass of milk</a:t>
            </a:r>
          </a:p>
          <a:p>
            <a:r>
              <a:rPr lang="en-US" sz="2800" b="1" dirty="0"/>
              <a:t>D</a:t>
            </a:r>
            <a:r>
              <a:rPr lang="en-US" sz="2800" dirty="0"/>
              <a:t>	Milk stirred into a cup of hot coffee</a:t>
            </a:r>
          </a:p>
        </p:txBody>
      </p:sp>
    </p:spTree>
    <p:extLst>
      <p:ext uri="{BB962C8B-B14F-4D97-AF65-F5344CB8AC3E}">
        <p14:creationId xmlns:p14="http://schemas.microsoft.com/office/powerpoint/2010/main" val="3645291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827038"/>
            <a:ext cx="7975600" cy="4524315"/>
          </a:xfrm>
          <a:prstGeom prst="rect">
            <a:avLst/>
          </a:prstGeom>
        </p:spPr>
        <p:txBody>
          <a:bodyPr wrap="square">
            <a:spAutoFit/>
          </a:bodyPr>
          <a:lstStyle/>
          <a:p>
            <a:r>
              <a:rPr lang="en-US" sz="3200" b="1" dirty="0" smtClean="0"/>
              <a:t>17</a:t>
            </a:r>
            <a:r>
              <a:rPr lang="en-US" sz="3200" b="1" dirty="0" smtClean="0"/>
              <a:t>. </a:t>
            </a:r>
            <a:r>
              <a:rPr lang="en-US" sz="3200" b="1" dirty="0" smtClean="0"/>
              <a:t>When </a:t>
            </a:r>
            <a:r>
              <a:rPr lang="en-US" sz="3200" b="1" dirty="0"/>
              <a:t>the ingredients for a chocolate cake are being mixed, the cake batter is like a thick, brown soup.  Which physical property of the cake is the SAME after the batter is baked</a:t>
            </a:r>
            <a:r>
              <a:rPr lang="en-US" sz="3200" b="1" dirty="0" smtClean="0"/>
              <a:t>?</a:t>
            </a:r>
          </a:p>
          <a:p>
            <a:endParaRPr lang="en-US" sz="3200" dirty="0"/>
          </a:p>
          <a:p>
            <a:r>
              <a:rPr lang="en-US" sz="3200" b="1" dirty="0"/>
              <a:t>A</a:t>
            </a:r>
            <a:r>
              <a:rPr lang="en-US" sz="3200" dirty="0"/>
              <a:t>	Color</a:t>
            </a:r>
          </a:p>
          <a:p>
            <a:r>
              <a:rPr lang="en-US" sz="3200" b="1" dirty="0"/>
              <a:t>B</a:t>
            </a:r>
            <a:r>
              <a:rPr lang="en-US" sz="3200" dirty="0"/>
              <a:t>	Size</a:t>
            </a:r>
          </a:p>
          <a:p>
            <a:r>
              <a:rPr lang="en-US" sz="3200" b="1" dirty="0"/>
              <a:t>C</a:t>
            </a:r>
            <a:r>
              <a:rPr lang="en-US" sz="3200" dirty="0"/>
              <a:t>	Shape</a:t>
            </a:r>
          </a:p>
          <a:p>
            <a:r>
              <a:rPr lang="en-US" sz="3200" b="1" dirty="0"/>
              <a:t>D</a:t>
            </a:r>
            <a:r>
              <a:rPr lang="en-US" sz="3200" dirty="0"/>
              <a:t>	Texture</a:t>
            </a:r>
          </a:p>
        </p:txBody>
      </p:sp>
    </p:spTree>
    <p:extLst>
      <p:ext uri="{BB962C8B-B14F-4D97-AF65-F5344CB8AC3E}">
        <p14:creationId xmlns:p14="http://schemas.microsoft.com/office/powerpoint/2010/main" val="413912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827038"/>
            <a:ext cx="7975600" cy="4524315"/>
          </a:xfrm>
          <a:prstGeom prst="rect">
            <a:avLst/>
          </a:prstGeom>
        </p:spPr>
        <p:txBody>
          <a:bodyPr wrap="square">
            <a:spAutoFit/>
          </a:bodyPr>
          <a:lstStyle/>
          <a:p>
            <a:r>
              <a:rPr lang="en-US" sz="3200" b="1" dirty="0" smtClean="0"/>
              <a:t>17</a:t>
            </a:r>
            <a:r>
              <a:rPr lang="en-US" sz="3200" b="1" dirty="0" smtClean="0"/>
              <a:t>. </a:t>
            </a:r>
            <a:r>
              <a:rPr lang="en-US" sz="3200" b="1" dirty="0" smtClean="0"/>
              <a:t>When </a:t>
            </a:r>
            <a:r>
              <a:rPr lang="en-US" sz="3200" b="1" dirty="0"/>
              <a:t>the ingredients for a chocolate cake are being mixed, the cake batter is like a thick, brown soup.  Which physical property of the cake is the SAME after the batter is baked</a:t>
            </a:r>
            <a:r>
              <a:rPr lang="en-US" sz="3200" b="1" dirty="0" smtClean="0"/>
              <a:t>?</a:t>
            </a:r>
          </a:p>
          <a:p>
            <a:endParaRPr lang="en-US" sz="3200" dirty="0"/>
          </a:p>
          <a:p>
            <a:r>
              <a:rPr lang="en-US" sz="3200" b="1" dirty="0">
                <a:solidFill>
                  <a:srgbClr val="FF0000"/>
                </a:solidFill>
              </a:rPr>
              <a:t>A</a:t>
            </a:r>
            <a:r>
              <a:rPr lang="en-US" sz="3200" dirty="0">
                <a:solidFill>
                  <a:srgbClr val="FF0000"/>
                </a:solidFill>
              </a:rPr>
              <a:t>	Color</a:t>
            </a:r>
          </a:p>
          <a:p>
            <a:r>
              <a:rPr lang="en-US" sz="3200" b="1" dirty="0"/>
              <a:t>B</a:t>
            </a:r>
            <a:r>
              <a:rPr lang="en-US" sz="3200" dirty="0"/>
              <a:t>	Size</a:t>
            </a:r>
          </a:p>
          <a:p>
            <a:r>
              <a:rPr lang="en-US" sz="3200" b="1" dirty="0"/>
              <a:t>C</a:t>
            </a:r>
            <a:r>
              <a:rPr lang="en-US" sz="3200" dirty="0"/>
              <a:t>	Shape</a:t>
            </a:r>
          </a:p>
          <a:p>
            <a:r>
              <a:rPr lang="en-US" sz="3200" b="1" dirty="0"/>
              <a:t>D</a:t>
            </a:r>
            <a:r>
              <a:rPr lang="en-US" sz="3200" dirty="0"/>
              <a:t>	Texture</a:t>
            </a:r>
          </a:p>
        </p:txBody>
      </p:sp>
    </p:spTree>
    <p:extLst>
      <p:ext uri="{BB962C8B-B14F-4D97-AF65-F5344CB8AC3E}">
        <p14:creationId xmlns:p14="http://schemas.microsoft.com/office/powerpoint/2010/main" val="411403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681596606"/>
              </p:ext>
            </p:extLst>
          </p:nvPr>
        </p:nvGraphicFramePr>
        <p:xfrm>
          <a:off x="419099" y="1060450"/>
          <a:ext cx="7783519" cy="3778250"/>
        </p:xfrm>
        <a:graphic>
          <a:graphicData uri="http://schemas.openxmlformats.org/presentationml/2006/ole">
            <mc:AlternateContent xmlns:mc="http://schemas.openxmlformats.org/markup-compatibility/2006">
              <mc:Choice xmlns:v="urn:schemas-microsoft-com:vml" Requires="v">
                <p:oleObj spid="_x0000_s7182" name="Document" r:id="rId3" imgW="6096000" imgH="2959100" progId="Word.Document.12">
                  <p:embed/>
                </p:oleObj>
              </mc:Choice>
              <mc:Fallback>
                <p:oleObj name="Document" r:id="rId3" imgW="6096000" imgH="2959100" progId="Word.Document.12">
                  <p:embed/>
                  <p:pic>
                    <p:nvPicPr>
                      <p:cNvPr id="0" name=""/>
                      <p:cNvPicPr/>
                      <p:nvPr/>
                    </p:nvPicPr>
                    <p:blipFill>
                      <a:blip r:embed="rId4"/>
                      <a:stretch>
                        <a:fillRect/>
                      </a:stretch>
                    </p:blipFill>
                    <p:spPr>
                      <a:xfrm>
                        <a:off x="419099" y="1060450"/>
                        <a:ext cx="7783519" cy="3778250"/>
                      </a:xfrm>
                      <a:prstGeom prst="rect">
                        <a:avLst/>
                      </a:prstGeom>
                    </p:spPr>
                  </p:pic>
                </p:oleObj>
              </mc:Fallback>
            </mc:AlternateContent>
          </a:graphicData>
        </a:graphic>
      </p:graphicFrame>
      <p:sp>
        <p:nvSpPr>
          <p:cNvPr id="3" name="TextBox 2"/>
          <p:cNvSpPr txBox="1"/>
          <p:nvPr/>
        </p:nvSpPr>
        <p:spPr>
          <a:xfrm>
            <a:off x="257045" y="164524"/>
            <a:ext cx="710451" cy="584775"/>
          </a:xfrm>
          <a:prstGeom prst="rect">
            <a:avLst/>
          </a:prstGeom>
          <a:noFill/>
        </p:spPr>
        <p:txBody>
          <a:bodyPr wrap="none" rtlCol="0">
            <a:spAutoFit/>
          </a:bodyPr>
          <a:lstStyle/>
          <a:p>
            <a:r>
              <a:rPr lang="en-US" sz="3200" b="1" dirty="0" smtClean="0"/>
              <a:t>18</a:t>
            </a:r>
            <a:r>
              <a:rPr lang="en-US" sz="3200" b="1" dirty="0" smtClean="0"/>
              <a:t>.</a:t>
            </a:r>
            <a:endParaRPr lang="en-US" sz="3200" b="1" dirty="0"/>
          </a:p>
        </p:txBody>
      </p:sp>
    </p:spTree>
    <p:extLst>
      <p:ext uri="{BB962C8B-B14F-4D97-AF65-F5344CB8AC3E}">
        <p14:creationId xmlns:p14="http://schemas.microsoft.com/office/powerpoint/2010/main" val="1252292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330107137"/>
              </p:ext>
            </p:extLst>
          </p:nvPr>
        </p:nvGraphicFramePr>
        <p:xfrm>
          <a:off x="419099" y="1060450"/>
          <a:ext cx="7783519" cy="3778250"/>
        </p:xfrm>
        <a:graphic>
          <a:graphicData uri="http://schemas.openxmlformats.org/presentationml/2006/ole">
            <mc:AlternateContent xmlns:mc="http://schemas.openxmlformats.org/markup-compatibility/2006">
              <mc:Choice xmlns:v="urn:schemas-microsoft-com:vml" Requires="v">
                <p:oleObj spid="_x0000_s18445" name="Document" r:id="rId3" imgW="6096000" imgH="2959100" progId="Word.Document.12">
                  <p:embed/>
                </p:oleObj>
              </mc:Choice>
              <mc:Fallback>
                <p:oleObj name="Document" r:id="rId3" imgW="6096000" imgH="2959100" progId="Word.Document.12">
                  <p:embed/>
                  <p:pic>
                    <p:nvPicPr>
                      <p:cNvPr id="0" name=""/>
                      <p:cNvPicPr/>
                      <p:nvPr/>
                    </p:nvPicPr>
                    <p:blipFill>
                      <a:blip r:embed="rId4"/>
                      <a:stretch>
                        <a:fillRect/>
                      </a:stretch>
                    </p:blipFill>
                    <p:spPr>
                      <a:xfrm>
                        <a:off x="419099" y="1060450"/>
                        <a:ext cx="7783519" cy="3778250"/>
                      </a:xfrm>
                      <a:prstGeom prst="rect">
                        <a:avLst/>
                      </a:prstGeom>
                    </p:spPr>
                  </p:pic>
                </p:oleObj>
              </mc:Fallback>
            </mc:AlternateContent>
          </a:graphicData>
        </a:graphic>
      </p:graphicFrame>
      <p:sp>
        <p:nvSpPr>
          <p:cNvPr id="3" name="TextBox 2"/>
          <p:cNvSpPr txBox="1"/>
          <p:nvPr/>
        </p:nvSpPr>
        <p:spPr>
          <a:xfrm>
            <a:off x="257045" y="164524"/>
            <a:ext cx="710451" cy="584775"/>
          </a:xfrm>
          <a:prstGeom prst="rect">
            <a:avLst/>
          </a:prstGeom>
          <a:noFill/>
        </p:spPr>
        <p:txBody>
          <a:bodyPr wrap="none" rtlCol="0">
            <a:spAutoFit/>
          </a:bodyPr>
          <a:lstStyle/>
          <a:p>
            <a:r>
              <a:rPr lang="en-US" sz="3200" b="1" dirty="0" smtClean="0"/>
              <a:t>18</a:t>
            </a:r>
            <a:r>
              <a:rPr lang="en-US" sz="3200" b="1" dirty="0" smtClean="0"/>
              <a:t>.</a:t>
            </a:r>
            <a:endParaRPr lang="en-US" sz="3200" b="1" dirty="0"/>
          </a:p>
        </p:txBody>
      </p:sp>
      <p:sp>
        <p:nvSpPr>
          <p:cNvPr id="4" name="Oval 3"/>
          <p:cNvSpPr/>
          <p:nvPr/>
        </p:nvSpPr>
        <p:spPr>
          <a:xfrm>
            <a:off x="815845" y="3535837"/>
            <a:ext cx="1863855" cy="2689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089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700" y="838538"/>
            <a:ext cx="8267700" cy="3816429"/>
          </a:xfrm>
          <a:prstGeom prst="rect">
            <a:avLst/>
          </a:prstGeom>
        </p:spPr>
        <p:txBody>
          <a:bodyPr wrap="square">
            <a:spAutoFit/>
          </a:bodyPr>
          <a:lstStyle/>
          <a:p>
            <a:r>
              <a:rPr lang="en-US" sz="3200" b="1" dirty="0" smtClean="0"/>
              <a:t>19</a:t>
            </a:r>
            <a:r>
              <a:rPr lang="en-US" sz="3200" b="1" dirty="0" smtClean="0"/>
              <a:t>. </a:t>
            </a:r>
            <a:r>
              <a:rPr lang="en-US" sz="3200" b="1" dirty="0" smtClean="0"/>
              <a:t>Which </a:t>
            </a:r>
            <a:r>
              <a:rPr lang="en-US" sz="3200" b="1" dirty="0"/>
              <a:t>property of a solution below is the same as the properties of its ingredients</a:t>
            </a:r>
            <a:r>
              <a:rPr lang="en-US" sz="3200" b="1" dirty="0" smtClean="0"/>
              <a:t>?</a:t>
            </a:r>
          </a:p>
          <a:p>
            <a:endParaRPr lang="en-US" sz="3200" b="1" dirty="0"/>
          </a:p>
          <a:p>
            <a:r>
              <a:rPr lang="en-US" sz="3200" b="1" dirty="0"/>
              <a:t>A	</a:t>
            </a:r>
            <a:r>
              <a:rPr lang="en-US" sz="3200" dirty="0"/>
              <a:t>Sugar water tastes sweet.</a:t>
            </a:r>
          </a:p>
          <a:p>
            <a:r>
              <a:rPr lang="en-US" sz="3200" b="1" dirty="0"/>
              <a:t>B	</a:t>
            </a:r>
            <a:r>
              <a:rPr lang="en-US" sz="3200" dirty="0"/>
              <a:t>Saltwater tastes salty.</a:t>
            </a:r>
          </a:p>
          <a:p>
            <a:r>
              <a:rPr lang="en-US" sz="3200" b="1" dirty="0"/>
              <a:t>C</a:t>
            </a:r>
            <a:r>
              <a:rPr lang="en-US" sz="3200" dirty="0"/>
              <a:t>	Sugar water is a liquid.</a:t>
            </a:r>
          </a:p>
          <a:p>
            <a:r>
              <a:rPr lang="en-US" sz="3200" b="1" dirty="0"/>
              <a:t>D</a:t>
            </a:r>
            <a:r>
              <a:rPr lang="en-US" sz="3200" dirty="0"/>
              <a:t>	Air is a gas.</a:t>
            </a:r>
          </a:p>
          <a:p>
            <a:r>
              <a:rPr lang="en-US" b="1" dirty="0"/>
              <a:t> </a:t>
            </a:r>
            <a:endParaRPr lang="en-US" dirty="0"/>
          </a:p>
        </p:txBody>
      </p:sp>
    </p:spTree>
    <p:extLst>
      <p:ext uri="{BB962C8B-B14F-4D97-AF65-F5344CB8AC3E}">
        <p14:creationId xmlns:p14="http://schemas.microsoft.com/office/powerpoint/2010/main" val="986021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700" y="838538"/>
            <a:ext cx="8267700" cy="3816429"/>
          </a:xfrm>
          <a:prstGeom prst="rect">
            <a:avLst/>
          </a:prstGeom>
        </p:spPr>
        <p:txBody>
          <a:bodyPr wrap="square">
            <a:spAutoFit/>
          </a:bodyPr>
          <a:lstStyle/>
          <a:p>
            <a:r>
              <a:rPr lang="en-US" sz="3200" b="1" dirty="0" smtClean="0"/>
              <a:t>19</a:t>
            </a:r>
            <a:r>
              <a:rPr lang="en-US" sz="3200" b="1" dirty="0" smtClean="0"/>
              <a:t>. </a:t>
            </a:r>
            <a:r>
              <a:rPr lang="en-US" sz="3200" b="1" dirty="0" smtClean="0"/>
              <a:t>Which </a:t>
            </a:r>
            <a:r>
              <a:rPr lang="en-US" sz="3200" b="1" dirty="0"/>
              <a:t>property of a solution below is the </a:t>
            </a:r>
            <a:r>
              <a:rPr lang="en-US" sz="3200" b="1" dirty="0">
                <a:solidFill>
                  <a:srgbClr val="FF0000"/>
                </a:solidFill>
              </a:rPr>
              <a:t>same</a:t>
            </a:r>
            <a:r>
              <a:rPr lang="en-US" sz="3200" b="1" dirty="0"/>
              <a:t> as the properties of its ingredients</a:t>
            </a:r>
            <a:r>
              <a:rPr lang="en-US" sz="3200" b="1" dirty="0" smtClean="0"/>
              <a:t>?</a:t>
            </a:r>
          </a:p>
          <a:p>
            <a:endParaRPr lang="en-US" sz="3200" b="1" dirty="0"/>
          </a:p>
          <a:p>
            <a:r>
              <a:rPr lang="en-US" sz="3200" b="1" dirty="0"/>
              <a:t>A	</a:t>
            </a:r>
            <a:r>
              <a:rPr lang="en-US" sz="3200" dirty="0"/>
              <a:t>Sugar water tastes sweet.</a:t>
            </a:r>
          </a:p>
          <a:p>
            <a:r>
              <a:rPr lang="en-US" sz="3200" b="1" dirty="0"/>
              <a:t>B	</a:t>
            </a:r>
            <a:r>
              <a:rPr lang="en-US" sz="3200" dirty="0"/>
              <a:t>Saltwater tastes salty.</a:t>
            </a:r>
          </a:p>
          <a:p>
            <a:r>
              <a:rPr lang="en-US" sz="3200" b="1" dirty="0"/>
              <a:t>C</a:t>
            </a:r>
            <a:r>
              <a:rPr lang="en-US" sz="3200" dirty="0"/>
              <a:t>	Sugar water is a liquid.</a:t>
            </a:r>
          </a:p>
          <a:p>
            <a:r>
              <a:rPr lang="en-US" sz="3200" b="1" dirty="0">
                <a:solidFill>
                  <a:srgbClr val="FF0000"/>
                </a:solidFill>
              </a:rPr>
              <a:t>D</a:t>
            </a:r>
            <a:r>
              <a:rPr lang="en-US" sz="3200" dirty="0">
                <a:solidFill>
                  <a:srgbClr val="FF0000"/>
                </a:solidFill>
              </a:rPr>
              <a:t>	Air is a gas.</a:t>
            </a:r>
          </a:p>
          <a:p>
            <a:r>
              <a:rPr lang="en-US" b="1" dirty="0"/>
              <a:t> </a:t>
            </a:r>
            <a:endParaRPr lang="en-US" dirty="0"/>
          </a:p>
        </p:txBody>
      </p:sp>
    </p:spTree>
    <p:extLst>
      <p:ext uri="{BB962C8B-B14F-4D97-AF65-F5344CB8AC3E}">
        <p14:creationId xmlns:p14="http://schemas.microsoft.com/office/powerpoint/2010/main" val="2014384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686138"/>
            <a:ext cx="8407400" cy="4031873"/>
          </a:xfrm>
          <a:prstGeom prst="rect">
            <a:avLst/>
          </a:prstGeom>
        </p:spPr>
        <p:txBody>
          <a:bodyPr wrap="square">
            <a:spAutoFit/>
          </a:bodyPr>
          <a:lstStyle/>
          <a:p>
            <a:r>
              <a:rPr lang="en-US" sz="3200" b="1" dirty="0" smtClean="0"/>
              <a:t>20. </a:t>
            </a:r>
            <a:r>
              <a:rPr lang="en-US" sz="3200" b="1" dirty="0" smtClean="0"/>
              <a:t>Which </a:t>
            </a:r>
            <a:r>
              <a:rPr lang="en-US" sz="3200" b="1" dirty="0"/>
              <a:t>property of a sugar cube does not change when it dissolves</a:t>
            </a:r>
            <a:r>
              <a:rPr lang="en-US" sz="3200" b="1" dirty="0" smtClean="0"/>
              <a:t>?</a:t>
            </a:r>
          </a:p>
          <a:p>
            <a:endParaRPr lang="en-US" sz="3200" dirty="0"/>
          </a:p>
          <a:p>
            <a:r>
              <a:rPr lang="en-US" sz="3200" b="1" dirty="0"/>
              <a:t>A	</a:t>
            </a:r>
            <a:r>
              <a:rPr lang="en-US" sz="3200" dirty="0"/>
              <a:t>Color</a:t>
            </a:r>
          </a:p>
          <a:p>
            <a:r>
              <a:rPr lang="en-US" sz="3200" b="1" dirty="0"/>
              <a:t>B	</a:t>
            </a:r>
            <a:r>
              <a:rPr lang="en-US" sz="3200" dirty="0"/>
              <a:t>Taste</a:t>
            </a:r>
          </a:p>
          <a:p>
            <a:r>
              <a:rPr lang="en-US" sz="3200" b="1" dirty="0"/>
              <a:t>C</a:t>
            </a:r>
            <a:r>
              <a:rPr lang="en-US" sz="3200" dirty="0"/>
              <a:t>	Shape</a:t>
            </a:r>
          </a:p>
          <a:p>
            <a:r>
              <a:rPr lang="en-US" sz="3200" b="1" dirty="0"/>
              <a:t>D</a:t>
            </a:r>
            <a:r>
              <a:rPr lang="en-US" sz="3200" dirty="0"/>
              <a:t>	Texture</a:t>
            </a:r>
          </a:p>
          <a:p>
            <a:r>
              <a:rPr lang="en-US" sz="3200" dirty="0"/>
              <a:t> </a:t>
            </a:r>
          </a:p>
        </p:txBody>
      </p:sp>
    </p:spTree>
    <p:extLst>
      <p:ext uri="{BB962C8B-B14F-4D97-AF65-F5344CB8AC3E}">
        <p14:creationId xmlns:p14="http://schemas.microsoft.com/office/powerpoint/2010/main" val="1490889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686138"/>
            <a:ext cx="8407400" cy="4031873"/>
          </a:xfrm>
          <a:prstGeom prst="rect">
            <a:avLst/>
          </a:prstGeom>
        </p:spPr>
        <p:txBody>
          <a:bodyPr wrap="square">
            <a:spAutoFit/>
          </a:bodyPr>
          <a:lstStyle/>
          <a:p>
            <a:r>
              <a:rPr lang="en-US" sz="3200" b="1" dirty="0" smtClean="0"/>
              <a:t>20. </a:t>
            </a:r>
            <a:r>
              <a:rPr lang="en-US" sz="3200" b="1" dirty="0" smtClean="0"/>
              <a:t>Which </a:t>
            </a:r>
            <a:r>
              <a:rPr lang="en-US" sz="3200" b="1" dirty="0"/>
              <a:t>property of a sugar cube does </a:t>
            </a:r>
            <a:r>
              <a:rPr lang="en-US" sz="3200" b="1" dirty="0">
                <a:solidFill>
                  <a:srgbClr val="FF0000"/>
                </a:solidFill>
              </a:rPr>
              <a:t>not</a:t>
            </a:r>
            <a:r>
              <a:rPr lang="en-US" sz="3200" b="1" dirty="0"/>
              <a:t> change when it dissolves</a:t>
            </a:r>
            <a:r>
              <a:rPr lang="en-US" sz="3200" b="1" dirty="0" smtClean="0"/>
              <a:t>?</a:t>
            </a:r>
          </a:p>
          <a:p>
            <a:endParaRPr lang="en-US" sz="3200" dirty="0"/>
          </a:p>
          <a:p>
            <a:r>
              <a:rPr lang="en-US" sz="3200" b="1" dirty="0"/>
              <a:t>A	</a:t>
            </a:r>
            <a:r>
              <a:rPr lang="en-US" sz="3200" dirty="0"/>
              <a:t>Color</a:t>
            </a:r>
          </a:p>
          <a:p>
            <a:r>
              <a:rPr lang="en-US" sz="3200" b="1" dirty="0">
                <a:solidFill>
                  <a:srgbClr val="FF0000"/>
                </a:solidFill>
              </a:rPr>
              <a:t>B	</a:t>
            </a:r>
            <a:r>
              <a:rPr lang="en-US" sz="3200" dirty="0">
                <a:solidFill>
                  <a:srgbClr val="FF0000"/>
                </a:solidFill>
              </a:rPr>
              <a:t>Taste</a:t>
            </a:r>
          </a:p>
          <a:p>
            <a:r>
              <a:rPr lang="en-US" sz="3200" b="1" dirty="0"/>
              <a:t>C</a:t>
            </a:r>
            <a:r>
              <a:rPr lang="en-US" sz="3200" dirty="0"/>
              <a:t>	Shape</a:t>
            </a:r>
          </a:p>
          <a:p>
            <a:r>
              <a:rPr lang="en-US" sz="3200" b="1" dirty="0"/>
              <a:t>D</a:t>
            </a:r>
            <a:r>
              <a:rPr lang="en-US" sz="3200" dirty="0"/>
              <a:t>	Texture</a:t>
            </a:r>
          </a:p>
          <a:p>
            <a:r>
              <a:rPr lang="en-US" sz="3200" dirty="0"/>
              <a:t> </a:t>
            </a:r>
          </a:p>
        </p:txBody>
      </p:sp>
    </p:spTree>
    <p:extLst>
      <p:ext uri="{BB962C8B-B14F-4D97-AF65-F5344CB8AC3E}">
        <p14:creationId xmlns:p14="http://schemas.microsoft.com/office/powerpoint/2010/main" val="1430828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324" y="765453"/>
            <a:ext cx="8116764" cy="4093428"/>
          </a:xfrm>
          <a:prstGeom prst="rect">
            <a:avLst/>
          </a:prstGeom>
        </p:spPr>
        <p:txBody>
          <a:bodyPr wrap="square">
            <a:spAutoFit/>
          </a:bodyPr>
          <a:lstStyle/>
          <a:p>
            <a:r>
              <a:rPr lang="en-US" b="1" dirty="0"/>
              <a:t>2004 TAKS Information Booklet, #</a:t>
            </a:r>
            <a:r>
              <a:rPr lang="en-US" b="1" dirty="0" smtClean="0"/>
              <a:t>10</a:t>
            </a:r>
          </a:p>
          <a:p>
            <a:endParaRPr lang="en-US" dirty="0"/>
          </a:p>
          <a:p>
            <a:r>
              <a:rPr lang="en-US" sz="3200" b="1" dirty="0" smtClean="0"/>
              <a:t>2. A </a:t>
            </a:r>
            <a:r>
              <a:rPr lang="en-US" sz="3200" b="1" dirty="0"/>
              <a:t>student places a sugar cube in a beaker of water. What change will occur</a:t>
            </a:r>
            <a:r>
              <a:rPr lang="en-US" sz="3200" b="1" dirty="0" smtClean="0"/>
              <a:t>?</a:t>
            </a:r>
          </a:p>
          <a:p>
            <a:endParaRPr lang="en-US" sz="3200" dirty="0"/>
          </a:p>
          <a:p>
            <a:r>
              <a:rPr lang="en-US" sz="3200" b="1" dirty="0"/>
              <a:t>A 	</a:t>
            </a:r>
            <a:r>
              <a:rPr lang="en-US" sz="3200" dirty="0"/>
              <a:t>The sugar cube will not change.</a:t>
            </a:r>
          </a:p>
          <a:p>
            <a:r>
              <a:rPr lang="en-US" sz="3200" b="1" dirty="0"/>
              <a:t>B 	</a:t>
            </a:r>
            <a:r>
              <a:rPr lang="en-US" sz="3200" dirty="0"/>
              <a:t>More water will be formed.</a:t>
            </a:r>
          </a:p>
          <a:p>
            <a:r>
              <a:rPr lang="en-US" sz="3200" b="1" dirty="0"/>
              <a:t>C</a:t>
            </a:r>
            <a:r>
              <a:rPr lang="en-US" sz="3200" dirty="0"/>
              <a:t> 	The sugar cube will become smaller.</a:t>
            </a:r>
          </a:p>
          <a:p>
            <a:r>
              <a:rPr lang="en-US" sz="3200" b="1" dirty="0"/>
              <a:t>D 	</a:t>
            </a:r>
            <a:r>
              <a:rPr lang="en-US" sz="3200" dirty="0"/>
              <a:t>The water will form crystals.</a:t>
            </a:r>
          </a:p>
        </p:txBody>
      </p:sp>
    </p:spTree>
    <p:extLst>
      <p:ext uri="{BB962C8B-B14F-4D97-AF65-F5344CB8AC3E}">
        <p14:creationId xmlns:p14="http://schemas.microsoft.com/office/powerpoint/2010/main" val="479723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112623124"/>
              </p:ext>
            </p:extLst>
          </p:nvPr>
        </p:nvGraphicFramePr>
        <p:xfrm>
          <a:off x="368299" y="965200"/>
          <a:ext cx="7795591" cy="4597400"/>
        </p:xfrm>
        <a:graphic>
          <a:graphicData uri="http://schemas.openxmlformats.org/presentationml/2006/ole">
            <mc:AlternateContent xmlns:mc="http://schemas.openxmlformats.org/markup-compatibility/2006">
              <mc:Choice xmlns:v="urn:schemas-microsoft-com:vml" Requires="v">
                <p:oleObj spid="_x0000_s8206" name="Document" r:id="rId3" imgW="5943600" imgH="3505200" progId="Word.Document.12">
                  <p:embed/>
                </p:oleObj>
              </mc:Choice>
              <mc:Fallback>
                <p:oleObj name="Document" r:id="rId3" imgW="5943600" imgH="3505200" progId="Word.Document.12">
                  <p:embed/>
                  <p:pic>
                    <p:nvPicPr>
                      <p:cNvPr id="0" name=""/>
                      <p:cNvPicPr/>
                      <p:nvPr/>
                    </p:nvPicPr>
                    <p:blipFill>
                      <a:blip r:embed="rId4"/>
                      <a:stretch>
                        <a:fillRect/>
                      </a:stretch>
                    </p:blipFill>
                    <p:spPr>
                      <a:xfrm>
                        <a:off x="368299" y="965200"/>
                        <a:ext cx="7795591" cy="4597400"/>
                      </a:xfrm>
                      <a:prstGeom prst="rect">
                        <a:avLst/>
                      </a:prstGeom>
                    </p:spPr>
                  </p:pic>
                </p:oleObj>
              </mc:Fallback>
            </mc:AlternateContent>
          </a:graphicData>
        </a:graphic>
      </p:graphicFrame>
      <p:sp>
        <p:nvSpPr>
          <p:cNvPr id="3" name="TextBox 2"/>
          <p:cNvSpPr txBox="1"/>
          <p:nvPr/>
        </p:nvSpPr>
        <p:spPr>
          <a:xfrm>
            <a:off x="257045" y="164524"/>
            <a:ext cx="710451" cy="584775"/>
          </a:xfrm>
          <a:prstGeom prst="rect">
            <a:avLst/>
          </a:prstGeom>
          <a:noFill/>
        </p:spPr>
        <p:txBody>
          <a:bodyPr wrap="none" rtlCol="0">
            <a:spAutoFit/>
          </a:bodyPr>
          <a:lstStyle/>
          <a:p>
            <a:r>
              <a:rPr lang="en-US" sz="3200" b="1" dirty="0" smtClean="0"/>
              <a:t>21</a:t>
            </a:r>
            <a:r>
              <a:rPr lang="en-US" sz="3200" b="1" dirty="0" smtClean="0"/>
              <a:t>.</a:t>
            </a:r>
            <a:endParaRPr lang="en-US" sz="3200" b="1" dirty="0"/>
          </a:p>
        </p:txBody>
      </p:sp>
    </p:spTree>
    <p:extLst>
      <p:ext uri="{BB962C8B-B14F-4D97-AF65-F5344CB8AC3E}">
        <p14:creationId xmlns:p14="http://schemas.microsoft.com/office/powerpoint/2010/main" val="2311481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41466946"/>
              </p:ext>
            </p:extLst>
          </p:nvPr>
        </p:nvGraphicFramePr>
        <p:xfrm>
          <a:off x="368299" y="965200"/>
          <a:ext cx="7795591" cy="4597400"/>
        </p:xfrm>
        <a:graphic>
          <a:graphicData uri="http://schemas.openxmlformats.org/presentationml/2006/ole">
            <mc:AlternateContent xmlns:mc="http://schemas.openxmlformats.org/markup-compatibility/2006">
              <mc:Choice xmlns:v="urn:schemas-microsoft-com:vml" Requires="v">
                <p:oleObj spid="_x0000_s19469" name="Document" r:id="rId3" imgW="5943600" imgH="3505200" progId="Word.Document.12">
                  <p:embed/>
                </p:oleObj>
              </mc:Choice>
              <mc:Fallback>
                <p:oleObj name="Document" r:id="rId3" imgW="5943600" imgH="3505200" progId="Word.Document.12">
                  <p:embed/>
                  <p:pic>
                    <p:nvPicPr>
                      <p:cNvPr id="0" name=""/>
                      <p:cNvPicPr/>
                      <p:nvPr/>
                    </p:nvPicPr>
                    <p:blipFill>
                      <a:blip r:embed="rId4"/>
                      <a:stretch>
                        <a:fillRect/>
                      </a:stretch>
                    </p:blipFill>
                    <p:spPr>
                      <a:xfrm>
                        <a:off x="368299" y="965200"/>
                        <a:ext cx="7795591" cy="4597400"/>
                      </a:xfrm>
                      <a:prstGeom prst="rect">
                        <a:avLst/>
                      </a:prstGeom>
                    </p:spPr>
                  </p:pic>
                </p:oleObj>
              </mc:Fallback>
            </mc:AlternateContent>
          </a:graphicData>
        </a:graphic>
      </p:graphicFrame>
      <p:sp>
        <p:nvSpPr>
          <p:cNvPr id="3" name="TextBox 2"/>
          <p:cNvSpPr txBox="1"/>
          <p:nvPr/>
        </p:nvSpPr>
        <p:spPr>
          <a:xfrm>
            <a:off x="257045" y="164524"/>
            <a:ext cx="710451" cy="584775"/>
          </a:xfrm>
          <a:prstGeom prst="rect">
            <a:avLst/>
          </a:prstGeom>
          <a:noFill/>
        </p:spPr>
        <p:txBody>
          <a:bodyPr wrap="none" rtlCol="0">
            <a:spAutoFit/>
          </a:bodyPr>
          <a:lstStyle/>
          <a:p>
            <a:r>
              <a:rPr lang="en-US" sz="3200" b="1" dirty="0" smtClean="0"/>
              <a:t>21</a:t>
            </a:r>
            <a:r>
              <a:rPr lang="en-US" sz="3200" b="1" dirty="0" smtClean="0"/>
              <a:t>.</a:t>
            </a:r>
            <a:endParaRPr lang="en-US" sz="3200" b="1" dirty="0"/>
          </a:p>
        </p:txBody>
      </p:sp>
      <p:sp>
        <p:nvSpPr>
          <p:cNvPr id="4" name="Oval 3"/>
          <p:cNvSpPr/>
          <p:nvPr/>
        </p:nvSpPr>
        <p:spPr>
          <a:xfrm>
            <a:off x="675196" y="5199536"/>
            <a:ext cx="4315904" cy="3630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977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81629668"/>
              </p:ext>
            </p:extLst>
          </p:nvPr>
        </p:nvGraphicFramePr>
        <p:xfrm>
          <a:off x="419100" y="1054100"/>
          <a:ext cx="7482950" cy="4445000"/>
        </p:xfrm>
        <a:graphic>
          <a:graphicData uri="http://schemas.openxmlformats.org/presentationml/2006/ole">
            <mc:AlternateContent xmlns:mc="http://schemas.openxmlformats.org/markup-compatibility/2006">
              <mc:Choice xmlns:v="urn:schemas-microsoft-com:vml" Requires="v">
                <p:oleObj spid="_x0000_s9230" name="Document" r:id="rId3" imgW="5943600" imgH="3530600" progId="Word.Document.12">
                  <p:embed/>
                </p:oleObj>
              </mc:Choice>
              <mc:Fallback>
                <p:oleObj name="Document" r:id="rId3" imgW="5943600" imgH="3530600" progId="Word.Document.12">
                  <p:embed/>
                  <p:pic>
                    <p:nvPicPr>
                      <p:cNvPr id="0" name=""/>
                      <p:cNvPicPr/>
                      <p:nvPr/>
                    </p:nvPicPr>
                    <p:blipFill>
                      <a:blip r:embed="rId4"/>
                      <a:stretch>
                        <a:fillRect/>
                      </a:stretch>
                    </p:blipFill>
                    <p:spPr>
                      <a:xfrm>
                        <a:off x="419100" y="1054100"/>
                        <a:ext cx="7482950" cy="4445000"/>
                      </a:xfrm>
                      <a:prstGeom prst="rect">
                        <a:avLst/>
                      </a:prstGeom>
                    </p:spPr>
                  </p:pic>
                </p:oleObj>
              </mc:Fallback>
            </mc:AlternateContent>
          </a:graphicData>
        </a:graphic>
      </p:graphicFrame>
      <p:sp>
        <p:nvSpPr>
          <p:cNvPr id="3" name="TextBox 2"/>
          <p:cNvSpPr txBox="1"/>
          <p:nvPr/>
        </p:nvSpPr>
        <p:spPr>
          <a:xfrm>
            <a:off x="257045" y="164524"/>
            <a:ext cx="710451" cy="584775"/>
          </a:xfrm>
          <a:prstGeom prst="rect">
            <a:avLst/>
          </a:prstGeom>
          <a:noFill/>
        </p:spPr>
        <p:txBody>
          <a:bodyPr wrap="none" rtlCol="0">
            <a:spAutoFit/>
          </a:bodyPr>
          <a:lstStyle/>
          <a:p>
            <a:r>
              <a:rPr lang="en-US" sz="3200" b="1" dirty="0" smtClean="0"/>
              <a:t>22</a:t>
            </a:r>
            <a:r>
              <a:rPr lang="en-US" sz="3200" b="1" dirty="0" smtClean="0"/>
              <a:t>.</a:t>
            </a:r>
            <a:endParaRPr lang="en-US" sz="3200" b="1" dirty="0"/>
          </a:p>
        </p:txBody>
      </p:sp>
    </p:spTree>
    <p:extLst>
      <p:ext uri="{BB962C8B-B14F-4D97-AF65-F5344CB8AC3E}">
        <p14:creationId xmlns:p14="http://schemas.microsoft.com/office/powerpoint/2010/main" val="361889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39861096"/>
              </p:ext>
            </p:extLst>
          </p:nvPr>
        </p:nvGraphicFramePr>
        <p:xfrm>
          <a:off x="419100" y="1054100"/>
          <a:ext cx="7482950" cy="4445000"/>
        </p:xfrm>
        <a:graphic>
          <a:graphicData uri="http://schemas.openxmlformats.org/presentationml/2006/ole">
            <mc:AlternateContent xmlns:mc="http://schemas.openxmlformats.org/markup-compatibility/2006">
              <mc:Choice xmlns:v="urn:schemas-microsoft-com:vml" Requires="v">
                <p:oleObj spid="_x0000_s20493" name="Document" r:id="rId3" imgW="5943600" imgH="3530600" progId="Word.Document.12">
                  <p:embed/>
                </p:oleObj>
              </mc:Choice>
              <mc:Fallback>
                <p:oleObj name="Document" r:id="rId3" imgW="5943600" imgH="3530600" progId="Word.Document.12">
                  <p:embed/>
                  <p:pic>
                    <p:nvPicPr>
                      <p:cNvPr id="0" name=""/>
                      <p:cNvPicPr/>
                      <p:nvPr/>
                    </p:nvPicPr>
                    <p:blipFill>
                      <a:blip r:embed="rId4"/>
                      <a:stretch>
                        <a:fillRect/>
                      </a:stretch>
                    </p:blipFill>
                    <p:spPr>
                      <a:xfrm>
                        <a:off x="419100" y="1054100"/>
                        <a:ext cx="7482950" cy="4445000"/>
                      </a:xfrm>
                      <a:prstGeom prst="rect">
                        <a:avLst/>
                      </a:prstGeom>
                    </p:spPr>
                  </p:pic>
                </p:oleObj>
              </mc:Fallback>
            </mc:AlternateContent>
          </a:graphicData>
        </a:graphic>
      </p:graphicFrame>
      <p:sp>
        <p:nvSpPr>
          <p:cNvPr id="3" name="TextBox 2"/>
          <p:cNvSpPr txBox="1"/>
          <p:nvPr/>
        </p:nvSpPr>
        <p:spPr>
          <a:xfrm>
            <a:off x="257045" y="164524"/>
            <a:ext cx="710451" cy="584775"/>
          </a:xfrm>
          <a:prstGeom prst="rect">
            <a:avLst/>
          </a:prstGeom>
          <a:noFill/>
        </p:spPr>
        <p:txBody>
          <a:bodyPr wrap="none" rtlCol="0">
            <a:spAutoFit/>
          </a:bodyPr>
          <a:lstStyle/>
          <a:p>
            <a:r>
              <a:rPr lang="en-US" sz="3200" b="1" dirty="0" smtClean="0"/>
              <a:t>22</a:t>
            </a:r>
            <a:r>
              <a:rPr lang="en-US" sz="3200" b="1" dirty="0" smtClean="0"/>
              <a:t>.</a:t>
            </a:r>
            <a:endParaRPr lang="en-US" sz="3200" b="1" dirty="0"/>
          </a:p>
        </p:txBody>
      </p:sp>
      <p:sp>
        <p:nvSpPr>
          <p:cNvPr id="4" name="Oval 3"/>
          <p:cNvSpPr/>
          <p:nvPr/>
        </p:nvSpPr>
        <p:spPr>
          <a:xfrm>
            <a:off x="419100" y="4589936"/>
            <a:ext cx="7607300" cy="3630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836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63022998"/>
              </p:ext>
            </p:extLst>
          </p:nvPr>
        </p:nvGraphicFramePr>
        <p:xfrm>
          <a:off x="444499" y="1016000"/>
          <a:ext cx="7993117" cy="3962400"/>
        </p:xfrm>
        <a:graphic>
          <a:graphicData uri="http://schemas.openxmlformats.org/presentationml/2006/ole">
            <mc:AlternateContent xmlns:mc="http://schemas.openxmlformats.org/markup-compatibility/2006">
              <mc:Choice xmlns:v="urn:schemas-microsoft-com:vml" Requires="v">
                <p:oleObj spid="_x0000_s11278" name="Document" r:id="rId3" imgW="5943600" imgH="2946400" progId="Word.Document.12">
                  <p:embed/>
                </p:oleObj>
              </mc:Choice>
              <mc:Fallback>
                <p:oleObj name="Document" r:id="rId3" imgW="5943600" imgH="2946400" progId="Word.Document.12">
                  <p:embed/>
                  <p:pic>
                    <p:nvPicPr>
                      <p:cNvPr id="0" name=""/>
                      <p:cNvPicPr/>
                      <p:nvPr/>
                    </p:nvPicPr>
                    <p:blipFill>
                      <a:blip r:embed="rId4"/>
                      <a:stretch>
                        <a:fillRect/>
                      </a:stretch>
                    </p:blipFill>
                    <p:spPr>
                      <a:xfrm>
                        <a:off x="444499" y="1016000"/>
                        <a:ext cx="7993117" cy="3962400"/>
                      </a:xfrm>
                      <a:prstGeom prst="rect">
                        <a:avLst/>
                      </a:prstGeom>
                    </p:spPr>
                  </p:pic>
                </p:oleObj>
              </mc:Fallback>
            </mc:AlternateContent>
          </a:graphicData>
        </a:graphic>
      </p:graphicFrame>
      <p:sp>
        <p:nvSpPr>
          <p:cNvPr id="3" name="TextBox 2"/>
          <p:cNvSpPr txBox="1"/>
          <p:nvPr/>
        </p:nvSpPr>
        <p:spPr>
          <a:xfrm>
            <a:off x="257045" y="164524"/>
            <a:ext cx="710451" cy="584775"/>
          </a:xfrm>
          <a:prstGeom prst="rect">
            <a:avLst/>
          </a:prstGeom>
          <a:noFill/>
        </p:spPr>
        <p:txBody>
          <a:bodyPr wrap="none" rtlCol="0">
            <a:spAutoFit/>
          </a:bodyPr>
          <a:lstStyle/>
          <a:p>
            <a:r>
              <a:rPr lang="en-US" sz="3200" b="1" dirty="0" smtClean="0"/>
              <a:t>23</a:t>
            </a:r>
            <a:r>
              <a:rPr lang="en-US" sz="3200" b="1" dirty="0" smtClean="0"/>
              <a:t>.</a:t>
            </a:r>
            <a:endParaRPr lang="en-US" sz="3200" b="1" dirty="0"/>
          </a:p>
        </p:txBody>
      </p:sp>
    </p:spTree>
    <p:extLst>
      <p:ext uri="{BB962C8B-B14F-4D97-AF65-F5344CB8AC3E}">
        <p14:creationId xmlns:p14="http://schemas.microsoft.com/office/powerpoint/2010/main" val="2272728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271528688"/>
              </p:ext>
            </p:extLst>
          </p:nvPr>
        </p:nvGraphicFramePr>
        <p:xfrm>
          <a:off x="444499" y="1016000"/>
          <a:ext cx="7993117" cy="3962400"/>
        </p:xfrm>
        <a:graphic>
          <a:graphicData uri="http://schemas.openxmlformats.org/presentationml/2006/ole">
            <mc:AlternateContent xmlns:mc="http://schemas.openxmlformats.org/markup-compatibility/2006">
              <mc:Choice xmlns:v="urn:schemas-microsoft-com:vml" Requires="v">
                <p:oleObj spid="_x0000_s21517" name="Document" r:id="rId3" imgW="5943600" imgH="2946400" progId="Word.Document.12">
                  <p:embed/>
                </p:oleObj>
              </mc:Choice>
              <mc:Fallback>
                <p:oleObj name="Document" r:id="rId3" imgW="5943600" imgH="2946400" progId="Word.Document.12">
                  <p:embed/>
                  <p:pic>
                    <p:nvPicPr>
                      <p:cNvPr id="0" name=""/>
                      <p:cNvPicPr/>
                      <p:nvPr/>
                    </p:nvPicPr>
                    <p:blipFill>
                      <a:blip r:embed="rId4"/>
                      <a:stretch>
                        <a:fillRect/>
                      </a:stretch>
                    </p:blipFill>
                    <p:spPr>
                      <a:xfrm>
                        <a:off x="444499" y="1016000"/>
                        <a:ext cx="7993117" cy="3962400"/>
                      </a:xfrm>
                      <a:prstGeom prst="rect">
                        <a:avLst/>
                      </a:prstGeom>
                    </p:spPr>
                  </p:pic>
                </p:oleObj>
              </mc:Fallback>
            </mc:AlternateContent>
          </a:graphicData>
        </a:graphic>
      </p:graphicFrame>
      <p:sp>
        <p:nvSpPr>
          <p:cNvPr id="3" name="TextBox 2"/>
          <p:cNvSpPr txBox="1"/>
          <p:nvPr/>
        </p:nvSpPr>
        <p:spPr>
          <a:xfrm>
            <a:off x="257045" y="164524"/>
            <a:ext cx="710451" cy="584775"/>
          </a:xfrm>
          <a:prstGeom prst="rect">
            <a:avLst/>
          </a:prstGeom>
          <a:noFill/>
        </p:spPr>
        <p:txBody>
          <a:bodyPr wrap="none" rtlCol="0">
            <a:spAutoFit/>
          </a:bodyPr>
          <a:lstStyle/>
          <a:p>
            <a:r>
              <a:rPr lang="en-US" sz="3200" b="1" dirty="0" smtClean="0"/>
              <a:t>23</a:t>
            </a:r>
            <a:r>
              <a:rPr lang="en-US" sz="3200" b="1" dirty="0" smtClean="0"/>
              <a:t>.</a:t>
            </a:r>
            <a:endParaRPr lang="en-US" sz="3200" b="1" dirty="0"/>
          </a:p>
        </p:txBody>
      </p:sp>
      <p:sp>
        <p:nvSpPr>
          <p:cNvPr id="4" name="Oval 3"/>
          <p:cNvSpPr/>
          <p:nvPr/>
        </p:nvSpPr>
        <p:spPr>
          <a:xfrm>
            <a:off x="444499" y="4356100"/>
            <a:ext cx="1727201" cy="23383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93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613539"/>
            <a:ext cx="8356600" cy="5016757"/>
          </a:xfrm>
          <a:prstGeom prst="rect">
            <a:avLst/>
          </a:prstGeom>
        </p:spPr>
        <p:txBody>
          <a:bodyPr wrap="square">
            <a:spAutoFit/>
          </a:bodyPr>
          <a:lstStyle/>
          <a:p>
            <a:r>
              <a:rPr lang="en-US" sz="3200" b="1" dirty="0" smtClean="0"/>
              <a:t>24</a:t>
            </a:r>
            <a:r>
              <a:rPr lang="en-US" sz="3200" b="1" dirty="0" smtClean="0"/>
              <a:t>. </a:t>
            </a:r>
            <a:r>
              <a:rPr lang="en-US" sz="3200" b="1" dirty="0" smtClean="0"/>
              <a:t>A </a:t>
            </a:r>
            <a:r>
              <a:rPr lang="en-US" sz="3200" b="1" dirty="0"/>
              <a:t>student mixed together 100 mL of warm water, 10 mL of salt, and 10 mL of paper clips in a large beaker.  He left the beaker sitting on the table for next to a window for 2 weeks.  What was left in the beaker after the two weeks</a:t>
            </a:r>
            <a:r>
              <a:rPr lang="en-US" sz="3200" b="1" dirty="0" smtClean="0"/>
              <a:t>?</a:t>
            </a:r>
          </a:p>
          <a:p>
            <a:endParaRPr lang="en-US" sz="3200" dirty="0"/>
          </a:p>
          <a:p>
            <a:r>
              <a:rPr lang="en-US" sz="3200" b="1" dirty="0"/>
              <a:t>A	</a:t>
            </a:r>
            <a:r>
              <a:rPr lang="en-US" sz="3200" dirty="0"/>
              <a:t>Only the salt</a:t>
            </a:r>
          </a:p>
          <a:p>
            <a:r>
              <a:rPr lang="en-US" sz="3200" b="1" dirty="0"/>
              <a:t>B</a:t>
            </a:r>
            <a:r>
              <a:rPr lang="en-US" sz="3200" dirty="0"/>
              <a:t>	Some water and the salt</a:t>
            </a:r>
          </a:p>
          <a:p>
            <a:r>
              <a:rPr lang="en-US" sz="3200" b="1" dirty="0"/>
              <a:t>C</a:t>
            </a:r>
            <a:r>
              <a:rPr lang="en-US" sz="3200" dirty="0"/>
              <a:t>	The salt and the paper clips</a:t>
            </a:r>
          </a:p>
          <a:p>
            <a:r>
              <a:rPr lang="en-US" sz="3200" b="1" dirty="0"/>
              <a:t>D</a:t>
            </a:r>
            <a:r>
              <a:rPr lang="en-US" sz="3200" dirty="0"/>
              <a:t>	Some water and the paper clips</a:t>
            </a:r>
          </a:p>
        </p:txBody>
      </p:sp>
    </p:spTree>
    <p:extLst>
      <p:ext uri="{BB962C8B-B14F-4D97-AF65-F5344CB8AC3E}">
        <p14:creationId xmlns:p14="http://schemas.microsoft.com/office/powerpoint/2010/main" val="330720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613539"/>
            <a:ext cx="8356600" cy="5016757"/>
          </a:xfrm>
          <a:prstGeom prst="rect">
            <a:avLst/>
          </a:prstGeom>
        </p:spPr>
        <p:txBody>
          <a:bodyPr wrap="square">
            <a:spAutoFit/>
          </a:bodyPr>
          <a:lstStyle/>
          <a:p>
            <a:r>
              <a:rPr lang="en-US" sz="3200" b="1" dirty="0" smtClean="0"/>
              <a:t>24</a:t>
            </a:r>
            <a:r>
              <a:rPr lang="en-US" sz="3200" b="1" dirty="0" smtClean="0"/>
              <a:t>. </a:t>
            </a:r>
            <a:r>
              <a:rPr lang="en-US" sz="3200" b="1" dirty="0" smtClean="0"/>
              <a:t>A </a:t>
            </a:r>
            <a:r>
              <a:rPr lang="en-US" sz="3200" b="1" dirty="0"/>
              <a:t>student mixed together 100 mL of warm water, 10 mL of salt, and 10 mL of paper clips in a large beaker.  He left the beaker sitting on the table for next to a window for 2 weeks.  What was left in the beaker after the two weeks</a:t>
            </a:r>
            <a:r>
              <a:rPr lang="en-US" sz="3200" b="1" dirty="0" smtClean="0"/>
              <a:t>?</a:t>
            </a:r>
          </a:p>
          <a:p>
            <a:endParaRPr lang="en-US" sz="3200" dirty="0"/>
          </a:p>
          <a:p>
            <a:r>
              <a:rPr lang="en-US" sz="3200" b="1" dirty="0"/>
              <a:t>A	</a:t>
            </a:r>
            <a:r>
              <a:rPr lang="en-US" sz="3200" dirty="0"/>
              <a:t>Only the salt</a:t>
            </a:r>
          </a:p>
          <a:p>
            <a:r>
              <a:rPr lang="en-US" sz="3200" b="1" dirty="0"/>
              <a:t>B</a:t>
            </a:r>
            <a:r>
              <a:rPr lang="en-US" sz="3200" dirty="0"/>
              <a:t>	Some water and the salt</a:t>
            </a:r>
          </a:p>
          <a:p>
            <a:r>
              <a:rPr lang="en-US" sz="3200" b="1" dirty="0">
                <a:solidFill>
                  <a:srgbClr val="FF0000"/>
                </a:solidFill>
              </a:rPr>
              <a:t>C</a:t>
            </a:r>
            <a:r>
              <a:rPr lang="en-US" sz="3200" dirty="0">
                <a:solidFill>
                  <a:srgbClr val="FF0000"/>
                </a:solidFill>
              </a:rPr>
              <a:t>	The salt and the paper clips</a:t>
            </a:r>
          </a:p>
          <a:p>
            <a:r>
              <a:rPr lang="en-US" sz="3200" b="1" dirty="0"/>
              <a:t>D</a:t>
            </a:r>
            <a:r>
              <a:rPr lang="en-US" sz="3200" dirty="0"/>
              <a:t>	Some water and the paper clips</a:t>
            </a:r>
          </a:p>
        </p:txBody>
      </p:sp>
    </p:spTree>
    <p:extLst>
      <p:ext uri="{BB962C8B-B14F-4D97-AF65-F5344CB8AC3E}">
        <p14:creationId xmlns:p14="http://schemas.microsoft.com/office/powerpoint/2010/main" val="1470273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938"/>
            <a:ext cx="8280400" cy="4031873"/>
          </a:xfrm>
          <a:prstGeom prst="rect">
            <a:avLst/>
          </a:prstGeom>
        </p:spPr>
        <p:txBody>
          <a:bodyPr wrap="square">
            <a:spAutoFit/>
          </a:bodyPr>
          <a:lstStyle/>
          <a:p>
            <a:r>
              <a:rPr lang="en-US" sz="3200" b="1" dirty="0" smtClean="0"/>
              <a:t>25</a:t>
            </a:r>
            <a:r>
              <a:rPr lang="en-US" sz="3200" b="1" dirty="0" smtClean="0"/>
              <a:t>. </a:t>
            </a:r>
            <a:r>
              <a:rPr lang="x-none" sz="3200" b="1" dirty="0" smtClean="0"/>
              <a:t>When </a:t>
            </a:r>
            <a:r>
              <a:rPr lang="x-none" sz="3200" b="1" dirty="0"/>
              <a:t>5 grams of salt is added to 100 mL of water, which of the following changes will occur</a:t>
            </a:r>
            <a:r>
              <a:rPr lang="x-none" sz="3200" b="1" dirty="0" smtClean="0"/>
              <a:t>?</a:t>
            </a:r>
            <a:endParaRPr lang="en-US" sz="3200" b="1" dirty="0" smtClean="0"/>
          </a:p>
          <a:p>
            <a:endParaRPr lang="en-US" sz="3200" dirty="0"/>
          </a:p>
          <a:p>
            <a:r>
              <a:rPr lang="x-none" sz="3200" b="1" dirty="0"/>
              <a:t>A	</a:t>
            </a:r>
            <a:r>
              <a:rPr lang="x-none" sz="3200" dirty="0"/>
              <a:t>The salt will float.</a:t>
            </a:r>
            <a:endParaRPr lang="en-US" sz="3200" dirty="0"/>
          </a:p>
          <a:p>
            <a:r>
              <a:rPr lang="x-none" sz="3200" b="1" dirty="0"/>
              <a:t>B	</a:t>
            </a:r>
            <a:r>
              <a:rPr lang="x-none" sz="3200" dirty="0"/>
              <a:t>The water will crystallize.</a:t>
            </a:r>
            <a:endParaRPr lang="en-US" sz="3200" dirty="0"/>
          </a:p>
          <a:p>
            <a:r>
              <a:rPr lang="x-none" sz="3200" b="1" dirty="0"/>
              <a:t>C	</a:t>
            </a:r>
            <a:r>
              <a:rPr lang="x-none" sz="3200" dirty="0"/>
              <a:t>The salt will dissolve.</a:t>
            </a:r>
            <a:endParaRPr lang="en-US" sz="3200" dirty="0"/>
          </a:p>
          <a:p>
            <a:r>
              <a:rPr lang="x-none" sz="3200" b="1" dirty="0"/>
              <a:t>D	</a:t>
            </a:r>
            <a:r>
              <a:rPr lang="x-none" sz="3200" dirty="0"/>
              <a:t>The water will freeze.</a:t>
            </a:r>
            <a:endParaRPr lang="en-US" sz="3200" dirty="0"/>
          </a:p>
        </p:txBody>
      </p:sp>
    </p:spTree>
    <p:extLst>
      <p:ext uri="{BB962C8B-B14F-4D97-AF65-F5344CB8AC3E}">
        <p14:creationId xmlns:p14="http://schemas.microsoft.com/office/powerpoint/2010/main" val="1380435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938"/>
            <a:ext cx="8280400" cy="4031873"/>
          </a:xfrm>
          <a:prstGeom prst="rect">
            <a:avLst/>
          </a:prstGeom>
        </p:spPr>
        <p:txBody>
          <a:bodyPr wrap="square">
            <a:spAutoFit/>
          </a:bodyPr>
          <a:lstStyle/>
          <a:p>
            <a:r>
              <a:rPr lang="en-US" sz="3200" b="1" dirty="0" smtClean="0"/>
              <a:t>25</a:t>
            </a:r>
            <a:r>
              <a:rPr lang="en-US" sz="3200" b="1" dirty="0" smtClean="0"/>
              <a:t>. </a:t>
            </a:r>
            <a:r>
              <a:rPr lang="x-none" sz="3200" b="1" dirty="0" smtClean="0"/>
              <a:t>When </a:t>
            </a:r>
            <a:r>
              <a:rPr lang="x-none" sz="3200" b="1" dirty="0"/>
              <a:t>5 grams of salt is added to 100 mL of water, which of the following changes will occur</a:t>
            </a:r>
            <a:r>
              <a:rPr lang="x-none" sz="3200" b="1" dirty="0" smtClean="0"/>
              <a:t>?</a:t>
            </a:r>
            <a:endParaRPr lang="en-US" sz="3200" b="1" dirty="0" smtClean="0"/>
          </a:p>
          <a:p>
            <a:endParaRPr lang="en-US" sz="3200" dirty="0"/>
          </a:p>
          <a:p>
            <a:r>
              <a:rPr lang="x-none" sz="3200" b="1" dirty="0"/>
              <a:t>A	</a:t>
            </a:r>
            <a:r>
              <a:rPr lang="x-none" sz="3200" dirty="0"/>
              <a:t>The salt will float.</a:t>
            </a:r>
            <a:endParaRPr lang="en-US" sz="3200" dirty="0"/>
          </a:p>
          <a:p>
            <a:r>
              <a:rPr lang="x-none" sz="3200" b="1" dirty="0"/>
              <a:t>B	</a:t>
            </a:r>
            <a:r>
              <a:rPr lang="x-none" sz="3200" dirty="0"/>
              <a:t>The water will crystallize.</a:t>
            </a:r>
            <a:endParaRPr lang="en-US" sz="3200" dirty="0"/>
          </a:p>
          <a:p>
            <a:r>
              <a:rPr lang="x-none" sz="3200" b="1" dirty="0">
                <a:solidFill>
                  <a:srgbClr val="FF0000"/>
                </a:solidFill>
              </a:rPr>
              <a:t>C	</a:t>
            </a:r>
            <a:r>
              <a:rPr lang="x-none" sz="3200" dirty="0">
                <a:solidFill>
                  <a:srgbClr val="FF0000"/>
                </a:solidFill>
              </a:rPr>
              <a:t>The salt will dissolve.</a:t>
            </a:r>
            <a:endParaRPr lang="en-US" sz="3200" dirty="0">
              <a:solidFill>
                <a:srgbClr val="FF0000"/>
              </a:solidFill>
            </a:endParaRPr>
          </a:p>
          <a:p>
            <a:r>
              <a:rPr lang="x-none" sz="3200" b="1" dirty="0"/>
              <a:t>D	</a:t>
            </a:r>
            <a:r>
              <a:rPr lang="x-none" sz="3200" dirty="0"/>
              <a:t>The water will freeze.</a:t>
            </a:r>
            <a:endParaRPr lang="en-US" sz="3200" dirty="0"/>
          </a:p>
        </p:txBody>
      </p:sp>
    </p:spTree>
    <p:extLst>
      <p:ext uri="{BB962C8B-B14F-4D97-AF65-F5344CB8AC3E}">
        <p14:creationId xmlns:p14="http://schemas.microsoft.com/office/powerpoint/2010/main" val="205345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324" y="765453"/>
            <a:ext cx="8116764" cy="4093428"/>
          </a:xfrm>
          <a:prstGeom prst="rect">
            <a:avLst/>
          </a:prstGeom>
        </p:spPr>
        <p:txBody>
          <a:bodyPr wrap="square">
            <a:spAutoFit/>
          </a:bodyPr>
          <a:lstStyle/>
          <a:p>
            <a:r>
              <a:rPr lang="en-US" b="1" dirty="0"/>
              <a:t>2004 TAKS Information Booklet, #</a:t>
            </a:r>
            <a:r>
              <a:rPr lang="en-US" b="1" dirty="0" smtClean="0"/>
              <a:t>10</a:t>
            </a:r>
          </a:p>
          <a:p>
            <a:endParaRPr lang="en-US" dirty="0"/>
          </a:p>
          <a:p>
            <a:r>
              <a:rPr lang="en-US" sz="3200" b="1" dirty="0" smtClean="0"/>
              <a:t>2. A </a:t>
            </a:r>
            <a:r>
              <a:rPr lang="en-US" sz="3200" b="1" dirty="0"/>
              <a:t>student places a sugar cube in a beaker of water. What change will occur</a:t>
            </a:r>
            <a:r>
              <a:rPr lang="en-US" sz="3200" b="1" dirty="0" smtClean="0"/>
              <a:t>?</a:t>
            </a:r>
          </a:p>
          <a:p>
            <a:endParaRPr lang="en-US" sz="3200" dirty="0"/>
          </a:p>
          <a:p>
            <a:r>
              <a:rPr lang="en-US" sz="3200" b="1" dirty="0"/>
              <a:t>A 	</a:t>
            </a:r>
            <a:r>
              <a:rPr lang="en-US" sz="3200" dirty="0"/>
              <a:t>The sugar cube will not change.</a:t>
            </a:r>
          </a:p>
          <a:p>
            <a:r>
              <a:rPr lang="en-US" sz="3200" b="1" dirty="0"/>
              <a:t>B 	</a:t>
            </a:r>
            <a:r>
              <a:rPr lang="en-US" sz="3200" dirty="0"/>
              <a:t>More water will be formed.</a:t>
            </a:r>
          </a:p>
          <a:p>
            <a:r>
              <a:rPr lang="en-US" sz="3200" b="1" dirty="0">
                <a:solidFill>
                  <a:srgbClr val="FF0000"/>
                </a:solidFill>
              </a:rPr>
              <a:t>C</a:t>
            </a:r>
            <a:r>
              <a:rPr lang="en-US" sz="3200" dirty="0">
                <a:solidFill>
                  <a:srgbClr val="FF0000"/>
                </a:solidFill>
              </a:rPr>
              <a:t> 	The sugar cube will become smaller.</a:t>
            </a:r>
          </a:p>
          <a:p>
            <a:r>
              <a:rPr lang="en-US" sz="3200" b="1" dirty="0"/>
              <a:t>D 	</a:t>
            </a:r>
            <a:r>
              <a:rPr lang="en-US" sz="3200" dirty="0"/>
              <a:t>The water will form crystals.</a:t>
            </a:r>
          </a:p>
        </p:txBody>
      </p:sp>
    </p:spTree>
    <p:extLst>
      <p:ext uri="{BB962C8B-B14F-4D97-AF65-F5344CB8AC3E}">
        <p14:creationId xmlns:p14="http://schemas.microsoft.com/office/powerpoint/2010/main" val="6356861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rmAutofit/>
          </a:bodyPr>
          <a:lstStyle/>
          <a:p>
            <a:pPr algn="l"/>
            <a:r>
              <a:rPr lang="en-US" sz="3200" b="1" dirty="0"/>
              <a:t>2</a:t>
            </a:r>
            <a:r>
              <a:rPr lang="en-US" sz="3200" b="1" dirty="0" smtClean="0"/>
              <a:t>6</a:t>
            </a:r>
            <a:r>
              <a:rPr lang="en-US" sz="3200" b="1" dirty="0" smtClean="0"/>
              <a:t>. Which statement about solutions is correct?</a:t>
            </a:r>
            <a:br>
              <a:rPr lang="en-US" sz="3200" b="1" dirty="0" smtClean="0"/>
            </a:br>
            <a:r>
              <a:rPr lang="en-US" sz="3200" b="1" dirty="0"/>
              <a:t/>
            </a:r>
            <a:br>
              <a:rPr lang="en-US" sz="3200" b="1" dirty="0"/>
            </a:br>
            <a:r>
              <a:rPr lang="en-US" sz="3200" dirty="0" smtClean="0"/>
              <a:t>A. All solutions contain more than two substances.</a:t>
            </a:r>
            <a:br>
              <a:rPr lang="en-US" sz="3200" dirty="0" smtClean="0"/>
            </a:br>
            <a:r>
              <a:rPr lang="en-US" sz="3200" dirty="0" smtClean="0"/>
              <a:t>B. A solution can only be created from liquids.</a:t>
            </a:r>
            <a:br>
              <a:rPr lang="en-US" sz="3200" dirty="0" smtClean="0"/>
            </a:br>
            <a:r>
              <a:rPr lang="en-US" sz="3200" dirty="0" smtClean="0"/>
              <a:t>C. All mixtures are solutions.</a:t>
            </a:r>
            <a:br>
              <a:rPr lang="en-US" sz="3200" dirty="0" smtClean="0"/>
            </a:br>
            <a:r>
              <a:rPr lang="en-US" sz="3200" dirty="0" smtClean="0"/>
              <a:t>D. All solutions are mixtures.</a:t>
            </a:r>
            <a:endParaRPr lang="en-US" sz="3200" dirty="0"/>
          </a:p>
        </p:txBody>
      </p:sp>
    </p:spTree>
    <p:extLst>
      <p:ext uri="{BB962C8B-B14F-4D97-AF65-F5344CB8AC3E}">
        <p14:creationId xmlns:p14="http://schemas.microsoft.com/office/powerpoint/2010/main" val="649839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rmAutofit/>
          </a:bodyPr>
          <a:lstStyle/>
          <a:p>
            <a:pPr algn="l"/>
            <a:r>
              <a:rPr lang="en-US" sz="3200" b="1" dirty="0"/>
              <a:t>2</a:t>
            </a:r>
            <a:r>
              <a:rPr lang="en-US" sz="3200" b="1" dirty="0" smtClean="0"/>
              <a:t>6</a:t>
            </a:r>
            <a:r>
              <a:rPr lang="en-US" sz="3200" b="1" dirty="0" smtClean="0"/>
              <a:t>. Which statement about solutions is correct?</a:t>
            </a:r>
            <a:br>
              <a:rPr lang="en-US" sz="3200" b="1" dirty="0" smtClean="0"/>
            </a:br>
            <a:r>
              <a:rPr lang="en-US" sz="3200" b="1" dirty="0"/>
              <a:t/>
            </a:r>
            <a:br>
              <a:rPr lang="en-US" sz="3200" b="1" dirty="0"/>
            </a:br>
            <a:r>
              <a:rPr lang="en-US" sz="3200" dirty="0" smtClean="0"/>
              <a:t>A. All solutions contain more than two substances. </a:t>
            </a:r>
            <a:r>
              <a:rPr lang="en-US" sz="3200" dirty="0" smtClean="0">
                <a:solidFill>
                  <a:srgbClr val="FF0000"/>
                </a:solidFill>
              </a:rPr>
              <a:t>(2 or more)</a:t>
            </a:r>
            <a:br>
              <a:rPr lang="en-US" sz="3200" dirty="0" smtClean="0">
                <a:solidFill>
                  <a:srgbClr val="FF0000"/>
                </a:solidFill>
              </a:rPr>
            </a:br>
            <a:r>
              <a:rPr lang="en-US" sz="3200" dirty="0" smtClean="0"/>
              <a:t>B. A solution can only be created from liquids.</a:t>
            </a:r>
            <a:br>
              <a:rPr lang="en-US" sz="3200" dirty="0" smtClean="0"/>
            </a:br>
            <a:r>
              <a:rPr lang="en-US" sz="3200" dirty="0" smtClean="0"/>
              <a:t>C. All mixtures are solutions.</a:t>
            </a:r>
            <a:br>
              <a:rPr lang="en-US" sz="3200" dirty="0" smtClean="0"/>
            </a:br>
            <a:r>
              <a:rPr lang="en-US" sz="3200" dirty="0" smtClean="0">
                <a:solidFill>
                  <a:srgbClr val="FF0000"/>
                </a:solidFill>
              </a:rPr>
              <a:t>D. All solutions are mixtures.</a:t>
            </a:r>
            <a:endParaRPr lang="en-US" sz="3200" dirty="0">
              <a:solidFill>
                <a:srgbClr val="FF0000"/>
              </a:solidFill>
            </a:endParaRPr>
          </a:p>
        </p:txBody>
      </p:sp>
    </p:spTree>
    <p:extLst>
      <p:ext uri="{BB962C8B-B14F-4D97-AF65-F5344CB8AC3E}">
        <p14:creationId xmlns:p14="http://schemas.microsoft.com/office/powerpoint/2010/main" val="3037128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rmAutofit/>
          </a:bodyPr>
          <a:lstStyle/>
          <a:p>
            <a:pPr algn="l"/>
            <a:r>
              <a:rPr lang="en-US" sz="3200" b="1" dirty="0" smtClean="0"/>
              <a:t>27</a:t>
            </a:r>
            <a:r>
              <a:rPr lang="en-US" sz="3200" b="1" dirty="0" smtClean="0"/>
              <a:t>. </a:t>
            </a:r>
            <a:r>
              <a:rPr lang="en-US" sz="3200" b="1" dirty="0" smtClean="0"/>
              <a:t>Salt crystals + water = solution.  What happened to the salt and water?</a:t>
            </a:r>
            <a:br>
              <a:rPr lang="en-US" sz="3200" b="1" dirty="0" smtClean="0"/>
            </a:br>
            <a:r>
              <a:rPr lang="en-US" sz="3200" b="1" dirty="0"/>
              <a:t/>
            </a:r>
            <a:br>
              <a:rPr lang="en-US" sz="3200" b="1" dirty="0"/>
            </a:br>
            <a:r>
              <a:rPr lang="en-US" sz="3200" dirty="0" smtClean="0"/>
              <a:t>A. They combined physically to form a special mixture.</a:t>
            </a:r>
            <a:br>
              <a:rPr lang="en-US" sz="3200" dirty="0" smtClean="0"/>
            </a:br>
            <a:r>
              <a:rPr lang="en-US" sz="3200" dirty="0" smtClean="0"/>
              <a:t>B. The salt and water evaporated.</a:t>
            </a:r>
            <a:br>
              <a:rPr lang="en-US" sz="3200" dirty="0" smtClean="0"/>
            </a:br>
            <a:r>
              <a:rPr lang="en-US" sz="3200" dirty="0" smtClean="0"/>
              <a:t>C. The salt and water separated, forming layers.</a:t>
            </a:r>
            <a:br>
              <a:rPr lang="en-US" sz="3200" dirty="0" smtClean="0"/>
            </a:br>
            <a:r>
              <a:rPr lang="en-US" sz="3200" dirty="0" smtClean="0"/>
              <a:t>D. The salt melted the water.</a:t>
            </a:r>
            <a:endParaRPr lang="en-US" sz="3200" dirty="0"/>
          </a:p>
        </p:txBody>
      </p:sp>
    </p:spTree>
    <p:extLst>
      <p:ext uri="{BB962C8B-B14F-4D97-AF65-F5344CB8AC3E}">
        <p14:creationId xmlns:p14="http://schemas.microsoft.com/office/powerpoint/2010/main" val="1923277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rmAutofit/>
          </a:bodyPr>
          <a:lstStyle/>
          <a:p>
            <a:pPr algn="l"/>
            <a:r>
              <a:rPr lang="en-US" sz="3200" b="1" dirty="0" smtClean="0"/>
              <a:t>27</a:t>
            </a:r>
            <a:r>
              <a:rPr lang="en-US" sz="3200" b="1" dirty="0" smtClean="0"/>
              <a:t>. </a:t>
            </a:r>
            <a:r>
              <a:rPr lang="en-US" sz="3200" b="1" dirty="0" smtClean="0"/>
              <a:t>Salt crystals + water = solution.  What happened to the salt and water?</a:t>
            </a:r>
            <a:br>
              <a:rPr lang="en-US" sz="3200" b="1" dirty="0" smtClean="0"/>
            </a:br>
            <a:r>
              <a:rPr lang="en-US" sz="3200" b="1" dirty="0"/>
              <a:t/>
            </a:r>
            <a:br>
              <a:rPr lang="en-US" sz="3200" b="1" dirty="0"/>
            </a:br>
            <a:r>
              <a:rPr lang="en-US" sz="3200" dirty="0" smtClean="0">
                <a:solidFill>
                  <a:srgbClr val="FF0000"/>
                </a:solidFill>
              </a:rPr>
              <a:t>A. They combined physically to form a special mixture.</a:t>
            </a:r>
            <a:br>
              <a:rPr lang="en-US" sz="3200" dirty="0" smtClean="0">
                <a:solidFill>
                  <a:srgbClr val="FF0000"/>
                </a:solidFill>
              </a:rPr>
            </a:br>
            <a:r>
              <a:rPr lang="en-US" sz="3200" dirty="0" smtClean="0"/>
              <a:t>B. The salt and water evaporated.</a:t>
            </a:r>
            <a:br>
              <a:rPr lang="en-US" sz="3200" dirty="0" smtClean="0"/>
            </a:br>
            <a:r>
              <a:rPr lang="en-US" sz="3200" dirty="0" smtClean="0"/>
              <a:t>C. The salt and water separated, forming layers.</a:t>
            </a:r>
            <a:br>
              <a:rPr lang="en-US" sz="3200" dirty="0" smtClean="0"/>
            </a:br>
            <a:r>
              <a:rPr lang="en-US" sz="3200" dirty="0" smtClean="0"/>
              <a:t>D. The salt melted the water.</a:t>
            </a:r>
            <a:endParaRPr lang="en-US" sz="3200" dirty="0"/>
          </a:p>
        </p:txBody>
      </p:sp>
    </p:spTree>
    <p:extLst>
      <p:ext uri="{BB962C8B-B14F-4D97-AF65-F5344CB8AC3E}">
        <p14:creationId xmlns:p14="http://schemas.microsoft.com/office/powerpoint/2010/main" val="3643961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rmAutofit fontScale="90000"/>
          </a:bodyPr>
          <a:lstStyle/>
          <a:p>
            <a:pPr algn="l"/>
            <a:r>
              <a:rPr lang="en-US" sz="3200" b="1" dirty="0" smtClean="0"/>
              <a:t>28</a:t>
            </a:r>
            <a:r>
              <a:rPr lang="en-US" sz="3200" b="1" dirty="0" smtClean="0"/>
              <a:t>. </a:t>
            </a:r>
            <a:r>
              <a:rPr lang="en-US" sz="3200" b="1" dirty="0" smtClean="0"/>
              <a:t>A student dissolves 20 grams of salt in a pan of 200 milliliters of water.  The student places the pan over a hot stove.  How much salt is left after all the water evaporates?</a:t>
            </a:r>
            <a:br>
              <a:rPr lang="en-US" sz="3200" b="1" dirty="0" smtClean="0"/>
            </a:br>
            <a:r>
              <a:rPr lang="en-US" sz="3200" b="1" dirty="0"/>
              <a:t/>
            </a:r>
            <a:br>
              <a:rPr lang="en-US" sz="3200" b="1" dirty="0"/>
            </a:br>
            <a:r>
              <a:rPr lang="en-US" sz="3200" dirty="0" smtClean="0"/>
              <a:t>A. There is no salt left because it evaporated with the water.</a:t>
            </a:r>
            <a:br>
              <a:rPr lang="en-US" sz="3200" dirty="0" smtClean="0"/>
            </a:br>
            <a:r>
              <a:rPr lang="en-US" sz="3200" dirty="0" smtClean="0"/>
              <a:t>B. 20 grams of salt is left after all the water evaporates.</a:t>
            </a:r>
            <a:br>
              <a:rPr lang="en-US" sz="3200" dirty="0" smtClean="0"/>
            </a:br>
            <a:r>
              <a:rPr lang="en-US" sz="3200" dirty="0" smtClean="0"/>
              <a:t>C. 10 grams of salt evaporates, leaving 10 grams in the pan.</a:t>
            </a:r>
            <a:br>
              <a:rPr lang="en-US" sz="3200" dirty="0" smtClean="0"/>
            </a:br>
            <a:r>
              <a:rPr lang="en-US" sz="3200" dirty="0" smtClean="0"/>
              <a:t>D. Neither the salt nor the water evaporates.</a:t>
            </a:r>
            <a:endParaRPr lang="en-US" sz="3200" dirty="0"/>
          </a:p>
        </p:txBody>
      </p:sp>
    </p:spTree>
    <p:extLst>
      <p:ext uri="{BB962C8B-B14F-4D97-AF65-F5344CB8AC3E}">
        <p14:creationId xmlns:p14="http://schemas.microsoft.com/office/powerpoint/2010/main" val="3643961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rmAutofit fontScale="90000"/>
          </a:bodyPr>
          <a:lstStyle/>
          <a:p>
            <a:pPr algn="l"/>
            <a:r>
              <a:rPr lang="en-US" sz="3200" b="1" dirty="0" smtClean="0"/>
              <a:t>28</a:t>
            </a:r>
            <a:r>
              <a:rPr lang="en-US" sz="3200" b="1" dirty="0" smtClean="0"/>
              <a:t>. </a:t>
            </a:r>
            <a:r>
              <a:rPr lang="en-US" sz="3200" b="1" dirty="0" smtClean="0"/>
              <a:t>A student dissolves 20 grams of salt in a pan of 200 milliliters of water.  The student places the pan over a hot stove.  How much salt is left after all the water evaporates?</a:t>
            </a:r>
            <a:br>
              <a:rPr lang="en-US" sz="3200" b="1" dirty="0" smtClean="0"/>
            </a:br>
            <a:r>
              <a:rPr lang="en-US" sz="3200" b="1" dirty="0"/>
              <a:t/>
            </a:r>
            <a:br>
              <a:rPr lang="en-US" sz="3200" b="1" dirty="0"/>
            </a:br>
            <a:r>
              <a:rPr lang="en-US" sz="3200" dirty="0" smtClean="0"/>
              <a:t>A. There is no salt left because it evaporated with the water.</a:t>
            </a:r>
            <a:br>
              <a:rPr lang="en-US" sz="3200" dirty="0" smtClean="0"/>
            </a:br>
            <a:r>
              <a:rPr lang="en-US" sz="3200" dirty="0" smtClean="0">
                <a:solidFill>
                  <a:srgbClr val="FF0000"/>
                </a:solidFill>
              </a:rPr>
              <a:t>B. 20 grams of salt is left after all the water evaporates.</a:t>
            </a:r>
            <a:br>
              <a:rPr lang="en-US" sz="3200" dirty="0" smtClean="0">
                <a:solidFill>
                  <a:srgbClr val="FF0000"/>
                </a:solidFill>
              </a:rPr>
            </a:br>
            <a:r>
              <a:rPr lang="en-US" sz="3200" dirty="0" smtClean="0"/>
              <a:t>C. 10 grams of salt evaporates, leaving 10 grams in the pan.</a:t>
            </a:r>
            <a:br>
              <a:rPr lang="en-US" sz="3200" dirty="0" smtClean="0"/>
            </a:br>
            <a:r>
              <a:rPr lang="en-US" sz="3200" dirty="0" smtClean="0"/>
              <a:t>D. Neither the salt nor the water evaporates.</a:t>
            </a:r>
            <a:endParaRPr lang="en-US" sz="3200" dirty="0"/>
          </a:p>
        </p:txBody>
      </p:sp>
    </p:spTree>
    <p:extLst>
      <p:ext uri="{BB962C8B-B14F-4D97-AF65-F5344CB8AC3E}">
        <p14:creationId xmlns:p14="http://schemas.microsoft.com/office/powerpoint/2010/main" val="2977784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rmAutofit/>
          </a:bodyPr>
          <a:lstStyle/>
          <a:p>
            <a:pPr algn="l"/>
            <a:r>
              <a:rPr lang="en-US" sz="3200" b="1" dirty="0" smtClean="0"/>
              <a:t>29</a:t>
            </a:r>
            <a:r>
              <a:rPr lang="en-US" sz="3200" b="1" dirty="0" smtClean="0"/>
              <a:t>. </a:t>
            </a:r>
            <a:r>
              <a:rPr lang="en-US" sz="3200" b="1" dirty="0" smtClean="0"/>
              <a:t>A student makes a drink stirring lemon juice and sugar into a glass of water.  Why is this drink considered a solution?</a:t>
            </a:r>
            <a:br>
              <a:rPr lang="en-US" sz="3200" b="1" dirty="0" smtClean="0"/>
            </a:br>
            <a:r>
              <a:rPr lang="en-US" sz="3200" b="1" dirty="0"/>
              <a:t/>
            </a:r>
            <a:br>
              <a:rPr lang="en-US" sz="3200" b="1" dirty="0"/>
            </a:br>
            <a:r>
              <a:rPr lang="en-US" sz="3200" dirty="0" smtClean="0"/>
              <a:t>A. The lemon juice and sugar change the taste of the water.</a:t>
            </a:r>
            <a:br>
              <a:rPr lang="en-US" sz="3200" dirty="0" smtClean="0"/>
            </a:br>
            <a:r>
              <a:rPr lang="en-US" sz="3200" dirty="0" smtClean="0"/>
              <a:t>B. The water changes the color.</a:t>
            </a:r>
            <a:br>
              <a:rPr lang="en-US" sz="3200" dirty="0" smtClean="0"/>
            </a:br>
            <a:r>
              <a:rPr lang="en-US" sz="3200" dirty="0" smtClean="0"/>
              <a:t>C. The lemon juice and sugar dissolve in the water.</a:t>
            </a:r>
            <a:br>
              <a:rPr lang="en-US" sz="3200" dirty="0" smtClean="0"/>
            </a:br>
            <a:r>
              <a:rPr lang="en-US" sz="3200" dirty="0" smtClean="0"/>
              <a:t>D. The student stirs the mixture.</a:t>
            </a:r>
            <a:endParaRPr lang="en-US" sz="3200" dirty="0"/>
          </a:p>
        </p:txBody>
      </p:sp>
    </p:spTree>
    <p:extLst>
      <p:ext uri="{BB962C8B-B14F-4D97-AF65-F5344CB8AC3E}">
        <p14:creationId xmlns:p14="http://schemas.microsoft.com/office/powerpoint/2010/main" val="29777842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rmAutofit/>
          </a:bodyPr>
          <a:lstStyle/>
          <a:p>
            <a:pPr algn="l"/>
            <a:r>
              <a:rPr lang="en-US" sz="3200" b="1" dirty="0" smtClean="0"/>
              <a:t>29</a:t>
            </a:r>
            <a:r>
              <a:rPr lang="en-US" sz="3200" b="1" dirty="0" smtClean="0"/>
              <a:t>. </a:t>
            </a:r>
            <a:r>
              <a:rPr lang="en-US" sz="3200" b="1" dirty="0" smtClean="0"/>
              <a:t>A student makes a drink stirring lemon juice and sugar into a glass of water.  Why is this drink considered a solution?</a:t>
            </a:r>
            <a:br>
              <a:rPr lang="en-US" sz="3200" b="1" dirty="0" smtClean="0"/>
            </a:br>
            <a:r>
              <a:rPr lang="en-US" sz="3200" b="1" dirty="0"/>
              <a:t/>
            </a:r>
            <a:br>
              <a:rPr lang="en-US" sz="3200" b="1" dirty="0"/>
            </a:br>
            <a:r>
              <a:rPr lang="en-US" sz="3200" dirty="0" smtClean="0"/>
              <a:t>A. The lemon juice and sugar change the taste of the water.</a:t>
            </a:r>
            <a:br>
              <a:rPr lang="en-US" sz="3200" dirty="0" smtClean="0"/>
            </a:br>
            <a:r>
              <a:rPr lang="en-US" sz="3200" dirty="0" smtClean="0"/>
              <a:t>B. The water changes the color.</a:t>
            </a:r>
            <a:br>
              <a:rPr lang="en-US" sz="3200" dirty="0" smtClean="0"/>
            </a:br>
            <a:r>
              <a:rPr lang="en-US" sz="3200" dirty="0" smtClean="0">
                <a:solidFill>
                  <a:srgbClr val="FF0000"/>
                </a:solidFill>
              </a:rPr>
              <a:t>C. The lemon juice and sugar dissolve in the water.</a:t>
            </a:r>
            <a:br>
              <a:rPr lang="en-US" sz="3200" dirty="0" smtClean="0">
                <a:solidFill>
                  <a:srgbClr val="FF0000"/>
                </a:solidFill>
              </a:rPr>
            </a:br>
            <a:r>
              <a:rPr lang="en-US" sz="3200" dirty="0" smtClean="0"/>
              <a:t>D. The student stirs the mixture.</a:t>
            </a:r>
            <a:endParaRPr lang="en-US" sz="3200" dirty="0"/>
          </a:p>
        </p:txBody>
      </p:sp>
    </p:spTree>
    <p:extLst>
      <p:ext uri="{BB962C8B-B14F-4D97-AF65-F5344CB8AC3E}">
        <p14:creationId xmlns:p14="http://schemas.microsoft.com/office/powerpoint/2010/main" val="3354027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rmAutofit/>
          </a:bodyPr>
          <a:lstStyle/>
          <a:p>
            <a:pPr algn="l"/>
            <a:r>
              <a:rPr lang="en-US" sz="3200" b="1" dirty="0" smtClean="0"/>
              <a:t>30</a:t>
            </a:r>
            <a:r>
              <a:rPr lang="en-US" sz="3200" b="1" dirty="0" smtClean="0"/>
              <a:t>. </a:t>
            </a:r>
            <a:r>
              <a:rPr lang="en-US" sz="3200" b="1" dirty="0" smtClean="0"/>
              <a:t>A beaker contains a mixture of salt, sand, gravel, and iron fillings.  Which substance is soluble in water?</a:t>
            </a:r>
            <a:br>
              <a:rPr lang="en-US" sz="3200" b="1" dirty="0" smtClean="0"/>
            </a:br>
            <a:r>
              <a:rPr lang="en-US" sz="3200" b="1" dirty="0"/>
              <a:t/>
            </a:r>
            <a:br>
              <a:rPr lang="en-US" sz="3200" b="1" dirty="0"/>
            </a:br>
            <a:r>
              <a:rPr lang="en-US" sz="3200" dirty="0" smtClean="0"/>
              <a:t>A. salt</a:t>
            </a:r>
            <a:br>
              <a:rPr lang="en-US" sz="3200" dirty="0" smtClean="0"/>
            </a:br>
            <a:r>
              <a:rPr lang="en-US" sz="3200" dirty="0" smtClean="0"/>
              <a:t>B. sand</a:t>
            </a:r>
            <a:br>
              <a:rPr lang="en-US" sz="3200" dirty="0" smtClean="0"/>
            </a:br>
            <a:r>
              <a:rPr lang="en-US" sz="3200" dirty="0" smtClean="0"/>
              <a:t>C. iron fillings</a:t>
            </a:r>
            <a:br>
              <a:rPr lang="en-US" sz="3200" dirty="0" smtClean="0"/>
            </a:br>
            <a:r>
              <a:rPr lang="en-US" sz="3200" dirty="0" smtClean="0"/>
              <a:t>D. gravel</a:t>
            </a:r>
            <a:endParaRPr lang="en-US" sz="3200" dirty="0"/>
          </a:p>
        </p:txBody>
      </p:sp>
    </p:spTree>
    <p:extLst>
      <p:ext uri="{BB962C8B-B14F-4D97-AF65-F5344CB8AC3E}">
        <p14:creationId xmlns:p14="http://schemas.microsoft.com/office/powerpoint/2010/main" val="3354027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rmAutofit/>
          </a:bodyPr>
          <a:lstStyle/>
          <a:p>
            <a:pPr algn="l"/>
            <a:r>
              <a:rPr lang="en-US" sz="3200" b="1" dirty="0" smtClean="0"/>
              <a:t>30</a:t>
            </a:r>
            <a:r>
              <a:rPr lang="en-US" sz="3200" b="1" dirty="0" smtClean="0"/>
              <a:t>. </a:t>
            </a:r>
            <a:r>
              <a:rPr lang="en-US" sz="3200" b="1" dirty="0" smtClean="0"/>
              <a:t>A beaker contains a mixture of salt, sand, gravel, and iron fillings.  Which substance is </a:t>
            </a:r>
            <a:r>
              <a:rPr lang="en-US" sz="3200" b="1" dirty="0" smtClean="0">
                <a:solidFill>
                  <a:srgbClr val="FF0000"/>
                </a:solidFill>
              </a:rPr>
              <a:t>soluble in water</a:t>
            </a:r>
            <a:r>
              <a:rPr lang="en-US" sz="3200" b="1" dirty="0" smtClean="0"/>
              <a:t>?</a:t>
            </a:r>
            <a:br>
              <a:rPr lang="en-US" sz="3200" b="1" dirty="0" smtClean="0"/>
            </a:br>
            <a:r>
              <a:rPr lang="en-US" sz="3200" b="1" dirty="0"/>
              <a:t/>
            </a:r>
            <a:br>
              <a:rPr lang="en-US" sz="3200" b="1" dirty="0"/>
            </a:br>
            <a:r>
              <a:rPr lang="en-US" sz="3200" dirty="0" smtClean="0">
                <a:solidFill>
                  <a:srgbClr val="FF0000"/>
                </a:solidFill>
              </a:rPr>
              <a:t>A. salt</a:t>
            </a:r>
            <a:br>
              <a:rPr lang="en-US" sz="3200" dirty="0" smtClean="0">
                <a:solidFill>
                  <a:srgbClr val="FF0000"/>
                </a:solidFill>
              </a:rPr>
            </a:br>
            <a:r>
              <a:rPr lang="en-US" sz="3200" dirty="0" smtClean="0"/>
              <a:t>B. sand</a:t>
            </a:r>
            <a:br>
              <a:rPr lang="en-US" sz="3200" dirty="0" smtClean="0"/>
            </a:br>
            <a:r>
              <a:rPr lang="en-US" sz="3200" dirty="0" smtClean="0"/>
              <a:t>C. iron fillings</a:t>
            </a:r>
            <a:br>
              <a:rPr lang="en-US" sz="3200" dirty="0" smtClean="0"/>
            </a:br>
            <a:r>
              <a:rPr lang="en-US" sz="3200" dirty="0" smtClean="0"/>
              <a:t>D. gravel</a:t>
            </a:r>
            <a:endParaRPr lang="en-US" sz="3200" dirty="0"/>
          </a:p>
        </p:txBody>
      </p:sp>
    </p:spTree>
    <p:extLst>
      <p:ext uri="{BB962C8B-B14F-4D97-AF65-F5344CB8AC3E}">
        <p14:creationId xmlns:p14="http://schemas.microsoft.com/office/powerpoint/2010/main" val="136553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2137"/>
            <a:ext cx="8115300" cy="3600986"/>
          </a:xfrm>
          <a:prstGeom prst="rect">
            <a:avLst/>
          </a:prstGeom>
        </p:spPr>
        <p:txBody>
          <a:bodyPr wrap="square">
            <a:spAutoFit/>
          </a:bodyPr>
          <a:lstStyle/>
          <a:p>
            <a:r>
              <a:rPr lang="en-US" b="1" dirty="0"/>
              <a:t>TAKS Study Guide, #</a:t>
            </a:r>
            <a:r>
              <a:rPr lang="en-US" b="1" dirty="0" smtClean="0"/>
              <a:t>34</a:t>
            </a:r>
          </a:p>
          <a:p>
            <a:endParaRPr lang="en-US" dirty="0"/>
          </a:p>
          <a:p>
            <a:r>
              <a:rPr lang="en-US" sz="3200" b="1" dirty="0"/>
              <a:t>3</a:t>
            </a:r>
            <a:r>
              <a:rPr lang="en-US" sz="3200" b="1" dirty="0" smtClean="0"/>
              <a:t>. </a:t>
            </a:r>
            <a:r>
              <a:rPr lang="en-US" sz="3200" b="1" dirty="0" smtClean="0"/>
              <a:t>River </a:t>
            </a:r>
            <a:r>
              <a:rPr lang="en-US" sz="3200" b="1" dirty="0"/>
              <a:t>water is a solution because it </a:t>
            </a:r>
            <a:r>
              <a:rPr lang="en-US" sz="3200" b="1" dirty="0" smtClean="0"/>
              <a:t>—</a:t>
            </a:r>
          </a:p>
          <a:p>
            <a:endParaRPr lang="en-US" sz="3200" dirty="0"/>
          </a:p>
          <a:p>
            <a:r>
              <a:rPr lang="en-US" sz="3200" b="1" dirty="0"/>
              <a:t>A 	</a:t>
            </a:r>
            <a:r>
              <a:rPr lang="en-US" sz="3200" dirty="0"/>
              <a:t>is a liquid, which has no definite shape</a:t>
            </a:r>
          </a:p>
          <a:p>
            <a:r>
              <a:rPr lang="en-US" sz="3200" b="1" dirty="0"/>
              <a:t>B 	</a:t>
            </a:r>
            <a:r>
              <a:rPr lang="en-US" sz="3200" dirty="0"/>
              <a:t>contains dissolved minerals and salts</a:t>
            </a:r>
          </a:p>
          <a:p>
            <a:r>
              <a:rPr lang="en-US" sz="3200" b="1" dirty="0"/>
              <a:t>C 	</a:t>
            </a:r>
            <a:r>
              <a:rPr lang="en-US" sz="3200" dirty="0"/>
              <a:t>carries sand, clay, and other sediment</a:t>
            </a:r>
          </a:p>
          <a:p>
            <a:r>
              <a:rPr lang="en-US" sz="3200" b="1" dirty="0"/>
              <a:t>D 	</a:t>
            </a:r>
            <a:r>
              <a:rPr lang="en-US" sz="3200" dirty="0"/>
              <a:t>is a compound made up of two elements</a:t>
            </a:r>
          </a:p>
        </p:txBody>
      </p:sp>
    </p:spTree>
    <p:extLst>
      <p:ext uri="{BB962C8B-B14F-4D97-AF65-F5344CB8AC3E}">
        <p14:creationId xmlns:p14="http://schemas.microsoft.com/office/powerpoint/2010/main" val="831694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rmAutofit/>
          </a:bodyPr>
          <a:lstStyle/>
          <a:p>
            <a:pPr algn="l"/>
            <a:r>
              <a:rPr lang="en-US" sz="3200" b="1" dirty="0" smtClean="0"/>
              <a:t>31</a:t>
            </a:r>
            <a:r>
              <a:rPr lang="en-US" sz="3200" b="1" dirty="0" smtClean="0"/>
              <a:t>. </a:t>
            </a:r>
            <a:r>
              <a:rPr lang="en-US" sz="3200" b="1" dirty="0" smtClean="0"/>
              <a:t>What causes sugar to dissolve faster in hot water than in cold water?</a:t>
            </a:r>
            <a:br>
              <a:rPr lang="en-US" sz="3200" b="1" dirty="0" smtClean="0"/>
            </a:br>
            <a:r>
              <a:rPr lang="en-US" sz="3200" b="1" dirty="0"/>
              <a:t/>
            </a:r>
            <a:br>
              <a:rPr lang="en-US" sz="3200" b="1" dirty="0"/>
            </a:br>
            <a:r>
              <a:rPr lang="en-US" sz="3200" dirty="0" smtClean="0"/>
              <a:t>A. Cold water takes up less space than hot water.</a:t>
            </a:r>
            <a:br>
              <a:rPr lang="en-US" sz="3200" dirty="0" smtClean="0"/>
            </a:br>
            <a:r>
              <a:rPr lang="en-US" sz="3200" dirty="0" smtClean="0"/>
              <a:t>B. Cold water has faster moving particles than hot water.</a:t>
            </a:r>
            <a:br>
              <a:rPr lang="en-US" sz="3200" dirty="0" smtClean="0"/>
            </a:br>
            <a:r>
              <a:rPr lang="en-US" sz="3200" dirty="0" smtClean="0"/>
              <a:t>C. Hot water has faster moving particles than cold water.</a:t>
            </a:r>
            <a:br>
              <a:rPr lang="en-US" sz="3200" dirty="0" smtClean="0"/>
            </a:br>
            <a:r>
              <a:rPr lang="en-US" sz="3200" dirty="0" smtClean="0"/>
              <a:t>D. Hot water takes up more space than cold water.</a:t>
            </a:r>
            <a:endParaRPr lang="en-US" sz="3200" dirty="0"/>
          </a:p>
        </p:txBody>
      </p:sp>
    </p:spTree>
    <p:extLst>
      <p:ext uri="{BB962C8B-B14F-4D97-AF65-F5344CB8AC3E}">
        <p14:creationId xmlns:p14="http://schemas.microsoft.com/office/powerpoint/2010/main" val="13655330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rmAutofit/>
          </a:bodyPr>
          <a:lstStyle/>
          <a:p>
            <a:pPr algn="l"/>
            <a:r>
              <a:rPr lang="en-US" sz="3200" b="1" dirty="0" smtClean="0"/>
              <a:t>31</a:t>
            </a:r>
            <a:r>
              <a:rPr lang="en-US" sz="3200" b="1" dirty="0" smtClean="0"/>
              <a:t>. </a:t>
            </a:r>
            <a:r>
              <a:rPr lang="en-US" sz="3200" b="1" dirty="0" smtClean="0"/>
              <a:t>What causes sugar to dissolve faster in hot water than in cold water?</a:t>
            </a:r>
            <a:br>
              <a:rPr lang="en-US" sz="3200" b="1" dirty="0" smtClean="0"/>
            </a:br>
            <a:r>
              <a:rPr lang="en-US" sz="3200" b="1" dirty="0"/>
              <a:t/>
            </a:r>
            <a:br>
              <a:rPr lang="en-US" sz="3200" b="1" dirty="0"/>
            </a:br>
            <a:r>
              <a:rPr lang="en-US" sz="3200" dirty="0" smtClean="0"/>
              <a:t>A. Cold water takes up less space than hot water.</a:t>
            </a:r>
            <a:br>
              <a:rPr lang="en-US" sz="3200" dirty="0" smtClean="0"/>
            </a:br>
            <a:r>
              <a:rPr lang="en-US" sz="3200" dirty="0" smtClean="0"/>
              <a:t>B. Cold water has faster moving particles than hot water.</a:t>
            </a:r>
            <a:br>
              <a:rPr lang="en-US" sz="3200" dirty="0" smtClean="0"/>
            </a:br>
            <a:r>
              <a:rPr lang="en-US" sz="3200" dirty="0" smtClean="0">
                <a:solidFill>
                  <a:srgbClr val="FF0000"/>
                </a:solidFill>
              </a:rPr>
              <a:t>C. Hot water has faster moving particles than cold water.</a:t>
            </a:r>
            <a:br>
              <a:rPr lang="en-US" sz="3200" dirty="0" smtClean="0">
                <a:solidFill>
                  <a:srgbClr val="FF0000"/>
                </a:solidFill>
              </a:rPr>
            </a:br>
            <a:r>
              <a:rPr lang="en-US" sz="3200" dirty="0" smtClean="0"/>
              <a:t>D. Hot water takes up more space than cold water.</a:t>
            </a:r>
            <a:endParaRPr lang="en-US" sz="3200" dirty="0"/>
          </a:p>
        </p:txBody>
      </p:sp>
    </p:spTree>
    <p:extLst>
      <p:ext uri="{BB962C8B-B14F-4D97-AF65-F5344CB8AC3E}">
        <p14:creationId xmlns:p14="http://schemas.microsoft.com/office/powerpoint/2010/main" val="19380267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rmAutofit/>
          </a:bodyPr>
          <a:lstStyle/>
          <a:p>
            <a:pPr algn="l"/>
            <a:r>
              <a:rPr lang="en-US" sz="3200" b="1" dirty="0" smtClean="0"/>
              <a:t>32</a:t>
            </a:r>
            <a:r>
              <a:rPr lang="en-US" sz="3200" b="1" dirty="0" smtClean="0"/>
              <a:t>. </a:t>
            </a:r>
            <a:r>
              <a:rPr lang="en-US" sz="3200" b="1" dirty="0" smtClean="0"/>
              <a:t>Which of the following has the greatest effect on the ability of a substance to dissolve in water?</a:t>
            </a:r>
            <a:br>
              <a:rPr lang="en-US" sz="3200" b="1" dirty="0" smtClean="0"/>
            </a:br>
            <a:r>
              <a:rPr lang="en-US" sz="3200" b="1" dirty="0"/>
              <a:t/>
            </a:r>
            <a:br>
              <a:rPr lang="en-US" sz="3200" b="1" dirty="0"/>
            </a:br>
            <a:r>
              <a:rPr lang="en-US" sz="3200" dirty="0" smtClean="0"/>
              <a:t>A. color</a:t>
            </a:r>
            <a:br>
              <a:rPr lang="en-US" sz="3200" dirty="0" smtClean="0"/>
            </a:br>
            <a:r>
              <a:rPr lang="en-US" sz="3200" dirty="0" smtClean="0"/>
              <a:t>B. volume</a:t>
            </a:r>
            <a:br>
              <a:rPr lang="en-US" sz="3200" dirty="0" smtClean="0"/>
            </a:br>
            <a:r>
              <a:rPr lang="en-US" sz="3200" dirty="0" smtClean="0"/>
              <a:t>C. buoyancy</a:t>
            </a:r>
            <a:br>
              <a:rPr lang="en-US" sz="3200" dirty="0" smtClean="0"/>
            </a:br>
            <a:r>
              <a:rPr lang="en-US" sz="3200" dirty="0" smtClean="0"/>
              <a:t>D. solubility</a:t>
            </a:r>
            <a:endParaRPr lang="en-US" sz="3200" dirty="0"/>
          </a:p>
        </p:txBody>
      </p:sp>
    </p:spTree>
    <p:extLst>
      <p:ext uri="{BB962C8B-B14F-4D97-AF65-F5344CB8AC3E}">
        <p14:creationId xmlns:p14="http://schemas.microsoft.com/office/powerpoint/2010/main" val="19380267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rmAutofit/>
          </a:bodyPr>
          <a:lstStyle/>
          <a:p>
            <a:pPr algn="l"/>
            <a:r>
              <a:rPr lang="en-US" sz="3200" b="1" dirty="0" smtClean="0"/>
              <a:t>32</a:t>
            </a:r>
            <a:r>
              <a:rPr lang="en-US" sz="3200" b="1" dirty="0" smtClean="0"/>
              <a:t>. </a:t>
            </a:r>
            <a:r>
              <a:rPr lang="en-US" sz="3200" b="1" dirty="0" smtClean="0"/>
              <a:t>Which of the following has the </a:t>
            </a:r>
            <a:r>
              <a:rPr lang="en-US" sz="3200" b="1" dirty="0" smtClean="0">
                <a:solidFill>
                  <a:srgbClr val="FF0000"/>
                </a:solidFill>
              </a:rPr>
              <a:t>greatest effect </a:t>
            </a:r>
            <a:r>
              <a:rPr lang="en-US" sz="3200" b="1" dirty="0" smtClean="0"/>
              <a:t>on the ability of a substance to dissolve in water?</a:t>
            </a:r>
            <a:br>
              <a:rPr lang="en-US" sz="3200" b="1" dirty="0" smtClean="0"/>
            </a:br>
            <a:r>
              <a:rPr lang="en-US" sz="3200" b="1" dirty="0"/>
              <a:t/>
            </a:r>
            <a:br>
              <a:rPr lang="en-US" sz="3200" b="1" dirty="0"/>
            </a:br>
            <a:r>
              <a:rPr lang="en-US" sz="3200" dirty="0" smtClean="0"/>
              <a:t>A. color</a:t>
            </a:r>
            <a:br>
              <a:rPr lang="en-US" sz="3200" dirty="0" smtClean="0"/>
            </a:br>
            <a:r>
              <a:rPr lang="en-US" sz="3200" dirty="0" smtClean="0"/>
              <a:t>B. volume</a:t>
            </a:r>
            <a:br>
              <a:rPr lang="en-US" sz="3200" dirty="0" smtClean="0"/>
            </a:br>
            <a:r>
              <a:rPr lang="en-US" sz="3200" dirty="0" smtClean="0"/>
              <a:t>C. buoyancy</a:t>
            </a:r>
            <a:br>
              <a:rPr lang="en-US" sz="3200" dirty="0" smtClean="0"/>
            </a:br>
            <a:r>
              <a:rPr lang="en-US" sz="3200" dirty="0" smtClean="0">
                <a:solidFill>
                  <a:srgbClr val="FF0000"/>
                </a:solidFill>
              </a:rPr>
              <a:t>D. solubility</a:t>
            </a:r>
            <a:endParaRPr lang="en-US" sz="3200" dirty="0">
              <a:solidFill>
                <a:srgbClr val="FF0000"/>
              </a:solidFill>
            </a:endParaRPr>
          </a:p>
        </p:txBody>
      </p:sp>
    </p:spTree>
    <p:extLst>
      <p:ext uri="{BB962C8B-B14F-4D97-AF65-F5344CB8AC3E}">
        <p14:creationId xmlns:p14="http://schemas.microsoft.com/office/powerpoint/2010/main" val="42779265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Autofit/>
          </a:bodyPr>
          <a:lstStyle/>
          <a:p>
            <a:pPr algn="l"/>
            <a:r>
              <a:rPr lang="en-US" sz="2400" b="1" dirty="0" smtClean="0"/>
              <a:t>33</a:t>
            </a:r>
            <a:r>
              <a:rPr lang="en-US" sz="2400" b="1" dirty="0" smtClean="0"/>
              <a:t>. </a:t>
            </a:r>
            <a:r>
              <a:rPr lang="en-US" sz="2400" b="1" dirty="0" smtClean="0"/>
              <a:t>Students experimented with different substances to determine which were soluble.  The ingredients included lemon juice, sand, salt, and sugar.  After repeated tests of each substance, the students concluded all of the following have the ability to dissolve EXCEPT—</a:t>
            </a:r>
            <a:br>
              <a:rPr lang="en-US" sz="2400" b="1" dirty="0" smtClean="0"/>
            </a:br>
            <a:r>
              <a:rPr lang="en-US" sz="2400" b="1" dirty="0"/>
              <a:t/>
            </a:r>
            <a:br>
              <a:rPr lang="en-US" sz="2400" b="1" dirty="0"/>
            </a:br>
            <a:r>
              <a:rPr lang="en-US" sz="2400" dirty="0" smtClean="0"/>
              <a:t>A. lemon juice</a:t>
            </a:r>
            <a:br>
              <a:rPr lang="en-US" sz="2400" dirty="0" smtClean="0"/>
            </a:br>
            <a:r>
              <a:rPr lang="en-US" sz="2400" dirty="0" smtClean="0"/>
              <a:t>B. sand</a:t>
            </a:r>
            <a:br>
              <a:rPr lang="en-US" sz="2400" dirty="0" smtClean="0"/>
            </a:br>
            <a:r>
              <a:rPr lang="en-US" sz="2400" dirty="0" smtClean="0"/>
              <a:t>C. salt</a:t>
            </a:r>
            <a:br>
              <a:rPr lang="en-US" sz="2400" dirty="0" smtClean="0"/>
            </a:br>
            <a:r>
              <a:rPr lang="en-US" sz="2400" dirty="0" smtClean="0"/>
              <a:t>D. sugar</a:t>
            </a:r>
            <a:endParaRPr lang="en-US" sz="2400" dirty="0"/>
          </a:p>
        </p:txBody>
      </p:sp>
    </p:spTree>
    <p:extLst>
      <p:ext uri="{BB962C8B-B14F-4D97-AF65-F5344CB8AC3E}">
        <p14:creationId xmlns:p14="http://schemas.microsoft.com/office/powerpoint/2010/main" val="6568859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Autofit/>
          </a:bodyPr>
          <a:lstStyle/>
          <a:p>
            <a:pPr algn="l"/>
            <a:r>
              <a:rPr lang="en-US" sz="2400" b="1" dirty="0" smtClean="0"/>
              <a:t>33</a:t>
            </a:r>
            <a:r>
              <a:rPr lang="en-US" sz="2400" b="1" dirty="0" smtClean="0"/>
              <a:t>. </a:t>
            </a:r>
            <a:r>
              <a:rPr lang="en-US" sz="2400" b="1" dirty="0" smtClean="0"/>
              <a:t>Students experimented with different substances to determine which were soluble.  The ingredients included lemon juice, sand, salt, and sugar.  After repeated tests of each substance, the students concluded all of the following have the ability to dissolve </a:t>
            </a:r>
            <a:r>
              <a:rPr lang="en-US" sz="2400" b="1" dirty="0" smtClean="0">
                <a:solidFill>
                  <a:srgbClr val="FF0000"/>
                </a:solidFill>
              </a:rPr>
              <a:t>EXCEPT</a:t>
            </a:r>
            <a:r>
              <a:rPr lang="en-US" sz="2400" b="1" dirty="0" smtClean="0"/>
              <a:t>—</a:t>
            </a:r>
            <a:br>
              <a:rPr lang="en-US" sz="2400" b="1" dirty="0" smtClean="0"/>
            </a:br>
            <a:r>
              <a:rPr lang="en-US" sz="2400" b="1" dirty="0"/>
              <a:t/>
            </a:r>
            <a:br>
              <a:rPr lang="en-US" sz="2400" b="1" dirty="0"/>
            </a:br>
            <a:r>
              <a:rPr lang="en-US" sz="2400" dirty="0" smtClean="0"/>
              <a:t>A. lemon juice</a:t>
            </a:r>
            <a:br>
              <a:rPr lang="en-US" sz="2400" dirty="0" smtClean="0"/>
            </a:br>
            <a:r>
              <a:rPr lang="en-US" sz="2400" dirty="0" smtClean="0">
                <a:solidFill>
                  <a:srgbClr val="FF0000"/>
                </a:solidFill>
              </a:rPr>
              <a:t>B. sand</a:t>
            </a:r>
            <a:br>
              <a:rPr lang="en-US" sz="2400" dirty="0" smtClean="0">
                <a:solidFill>
                  <a:srgbClr val="FF0000"/>
                </a:solidFill>
              </a:rPr>
            </a:br>
            <a:r>
              <a:rPr lang="en-US" sz="2400" dirty="0" smtClean="0"/>
              <a:t>C. salt</a:t>
            </a:r>
            <a:br>
              <a:rPr lang="en-US" sz="2400" dirty="0" smtClean="0"/>
            </a:br>
            <a:r>
              <a:rPr lang="en-US" sz="2400" dirty="0" smtClean="0"/>
              <a:t>D. sugar</a:t>
            </a:r>
            <a:endParaRPr lang="en-US" sz="2400" dirty="0"/>
          </a:p>
        </p:txBody>
      </p:sp>
    </p:spTree>
    <p:extLst>
      <p:ext uri="{BB962C8B-B14F-4D97-AF65-F5344CB8AC3E}">
        <p14:creationId xmlns:p14="http://schemas.microsoft.com/office/powerpoint/2010/main" val="1007007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Autofit/>
          </a:bodyPr>
          <a:lstStyle/>
          <a:p>
            <a:pPr algn="l"/>
            <a:r>
              <a:rPr lang="en-US" sz="2400" b="1" dirty="0" smtClean="0"/>
              <a:t>34</a:t>
            </a:r>
            <a:r>
              <a:rPr lang="en-US" sz="2400" b="1" dirty="0" smtClean="0"/>
              <a:t>.  </a:t>
            </a:r>
            <a:r>
              <a:rPr lang="en-US" sz="2400" b="1" dirty="0" smtClean="0"/>
              <a:t>Which of the following pieces of equipment should be used to separate saltwater?</a:t>
            </a:r>
            <a:br>
              <a:rPr lang="en-US" sz="2400" b="1" dirty="0" smtClean="0"/>
            </a:br>
            <a:r>
              <a:rPr lang="en-US" sz="2400" b="1" dirty="0"/>
              <a:t/>
            </a:r>
            <a:br>
              <a:rPr lang="en-US" sz="2400" b="1" dirty="0"/>
            </a:br>
            <a:r>
              <a:rPr lang="en-US" sz="2400" dirty="0" smtClean="0"/>
              <a:t>A. hot plate</a:t>
            </a:r>
            <a:br>
              <a:rPr lang="en-US" sz="2400" dirty="0" smtClean="0"/>
            </a:br>
            <a:r>
              <a:rPr lang="en-US" sz="2400" dirty="0" smtClean="0"/>
              <a:t>B. magnet</a:t>
            </a:r>
            <a:br>
              <a:rPr lang="en-US" sz="2400" dirty="0" smtClean="0"/>
            </a:br>
            <a:r>
              <a:rPr lang="en-US" sz="2400" dirty="0" smtClean="0"/>
              <a:t>C. pan balance</a:t>
            </a:r>
            <a:br>
              <a:rPr lang="en-US" sz="2400" dirty="0" smtClean="0"/>
            </a:br>
            <a:r>
              <a:rPr lang="en-US" sz="2400" dirty="0" smtClean="0"/>
              <a:t>D. filter</a:t>
            </a:r>
            <a:endParaRPr lang="en-US" sz="2400" dirty="0"/>
          </a:p>
        </p:txBody>
      </p:sp>
    </p:spTree>
    <p:extLst>
      <p:ext uri="{BB962C8B-B14F-4D97-AF65-F5344CB8AC3E}">
        <p14:creationId xmlns:p14="http://schemas.microsoft.com/office/powerpoint/2010/main" val="1007007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Autofit/>
          </a:bodyPr>
          <a:lstStyle/>
          <a:p>
            <a:pPr algn="l"/>
            <a:r>
              <a:rPr lang="en-US" sz="2400" b="1" dirty="0" smtClean="0"/>
              <a:t>34</a:t>
            </a:r>
            <a:r>
              <a:rPr lang="en-US" sz="2400" b="1" dirty="0" smtClean="0"/>
              <a:t>.  </a:t>
            </a:r>
            <a:r>
              <a:rPr lang="en-US" sz="2400" b="1" dirty="0" smtClean="0"/>
              <a:t>Which of the following pieces of equipment should be used to separate saltwater?</a:t>
            </a:r>
            <a:br>
              <a:rPr lang="en-US" sz="2400" b="1" dirty="0" smtClean="0"/>
            </a:br>
            <a:r>
              <a:rPr lang="en-US" sz="2400" b="1" dirty="0"/>
              <a:t/>
            </a:r>
            <a:br>
              <a:rPr lang="en-US" sz="2400" b="1" dirty="0"/>
            </a:br>
            <a:r>
              <a:rPr lang="en-US" sz="2400" dirty="0" smtClean="0">
                <a:solidFill>
                  <a:srgbClr val="FF0000"/>
                </a:solidFill>
              </a:rPr>
              <a:t>A. hot plate (to evaporate)</a:t>
            </a:r>
            <a:br>
              <a:rPr lang="en-US" sz="2400" dirty="0" smtClean="0">
                <a:solidFill>
                  <a:srgbClr val="FF0000"/>
                </a:solidFill>
              </a:rPr>
            </a:br>
            <a:r>
              <a:rPr lang="en-US" sz="2400" dirty="0" smtClean="0"/>
              <a:t>B. magnet</a:t>
            </a:r>
            <a:br>
              <a:rPr lang="en-US" sz="2400" dirty="0" smtClean="0"/>
            </a:br>
            <a:r>
              <a:rPr lang="en-US" sz="2400" dirty="0" smtClean="0"/>
              <a:t>C. pan balance</a:t>
            </a:r>
            <a:br>
              <a:rPr lang="en-US" sz="2400" dirty="0" smtClean="0"/>
            </a:br>
            <a:r>
              <a:rPr lang="en-US" sz="2400" dirty="0" smtClean="0"/>
              <a:t>D. filter</a:t>
            </a:r>
            <a:endParaRPr lang="en-US" sz="2400" dirty="0"/>
          </a:p>
        </p:txBody>
      </p:sp>
    </p:spTree>
    <p:extLst>
      <p:ext uri="{BB962C8B-B14F-4D97-AF65-F5344CB8AC3E}">
        <p14:creationId xmlns:p14="http://schemas.microsoft.com/office/powerpoint/2010/main" val="14299119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Autofit/>
          </a:bodyPr>
          <a:lstStyle/>
          <a:p>
            <a:pPr algn="l"/>
            <a:r>
              <a:rPr lang="en-US" sz="2400" b="1" dirty="0" smtClean="0"/>
              <a:t>35</a:t>
            </a:r>
            <a:r>
              <a:rPr lang="en-US" sz="2400" b="1" dirty="0" smtClean="0"/>
              <a:t>.  </a:t>
            </a:r>
            <a:r>
              <a:rPr lang="en-US" sz="2400" b="1" dirty="0" smtClean="0"/>
              <a:t>Based on the information in the table, which substances could be sugar?</a:t>
            </a:r>
            <a:br>
              <a:rPr lang="en-US" sz="2400" b="1" dirty="0" smtClean="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a:t/>
            </a:r>
            <a:br>
              <a:rPr lang="en-US" sz="2400" b="1" dirty="0"/>
            </a:br>
            <a:r>
              <a:rPr lang="en-US" sz="2400" dirty="0" smtClean="0"/>
              <a:t>A. 1 &amp; 2</a:t>
            </a:r>
            <a:br>
              <a:rPr lang="en-US" sz="2400" dirty="0" smtClean="0"/>
            </a:br>
            <a:r>
              <a:rPr lang="en-US" sz="2400" dirty="0" smtClean="0"/>
              <a:t>B. 2 &amp; 4</a:t>
            </a:r>
            <a:br>
              <a:rPr lang="en-US" sz="2400" dirty="0" smtClean="0"/>
            </a:br>
            <a:r>
              <a:rPr lang="en-US" sz="2400" dirty="0" smtClean="0"/>
              <a:t>C. 1 &amp; 3</a:t>
            </a:r>
            <a:br>
              <a:rPr lang="en-US" sz="2400" dirty="0" smtClean="0"/>
            </a:br>
            <a:r>
              <a:rPr lang="en-US" sz="2400" dirty="0" smtClean="0"/>
              <a:t>D. 2 &amp; 3</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3494932282"/>
              </p:ext>
            </p:extLst>
          </p:nvPr>
        </p:nvGraphicFramePr>
        <p:xfrm>
          <a:off x="1524000" y="1397000"/>
          <a:ext cx="6096000" cy="1854200"/>
        </p:xfrm>
        <a:graphic>
          <a:graphicData uri="http://schemas.openxmlformats.org/drawingml/2006/table">
            <a:tbl>
              <a:tblPr firstRow="1" bandRow="1">
                <a:tableStyleId>{5C22544A-7EE6-4342-B048-85BDC9FD1C3A}</a:tableStyleId>
              </a:tblPr>
              <a:tblGrid>
                <a:gridCol w="1498600"/>
                <a:gridCol w="2565400"/>
                <a:gridCol w="2032000"/>
              </a:tblGrid>
              <a:tr h="370840">
                <a:tc>
                  <a:txBody>
                    <a:bodyPr/>
                    <a:lstStyle/>
                    <a:p>
                      <a:pPr algn="ctr"/>
                      <a:r>
                        <a:rPr lang="en-US" dirty="0" smtClean="0"/>
                        <a:t>Substance</a:t>
                      </a:r>
                      <a:endParaRPr lang="en-US" dirty="0"/>
                    </a:p>
                  </a:txBody>
                  <a:tcPr/>
                </a:tc>
                <a:tc>
                  <a:txBody>
                    <a:bodyPr/>
                    <a:lstStyle/>
                    <a:p>
                      <a:pPr algn="ctr"/>
                      <a:r>
                        <a:rPr lang="en-US" dirty="0" smtClean="0"/>
                        <a:t>Physical Properties</a:t>
                      </a:r>
                      <a:endParaRPr lang="en-US" dirty="0"/>
                    </a:p>
                  </a:txBody>
                  <a:tcPr/>
                </a:tc>
                <a:tc>
                  <a:txBody>
                    <a:bodyPr/>
                    <a:lstStyle/>
                    <a:p>
                      <a:pPr algn="ctr"/>
                      <a:r>
                        <a:rPr lang="en-US" dirty="0" smtClean="0"/>
                        <a:t>Soluble?</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Solid, sweet, grainy</a:t>
                      </a:r>
                      <a:endParaRPr lang="en-US" dirty="0"/>
                    </a:p>
                  </a:txBody>
                  <a:tcPr/>
                </a:tc>
                <a:tc>
                  <a:txBody>
                    <a:bodyPr/>
                    <a:lstStyle/>
                    <a:p>
                      <a:pPr algn="ctr"/>
                      <a:r>
                        <a:rPr lang="en-US" dirty="0" smtClean="0"/>
                        <a:t>Yes</a:t>
                      </a:r>
                    </a:p>
                  </a:txBody>
                  <a:tcPr/>
                </a:tc>
              </a:tr>
              <a:tr h="370840">
                <a:tc>
                  <a:txBody>
                    <a:bodyPr/>
                    <a:lstStyle/>
                    <a:p>
                      <a:pPr algn="ctr"/>
                      <a:r>
                        <a:rPr lang="en-US" dirty="0" smtClean="0"/>
                        <a:t>2</a:t>
                      </a:r>
                      <a:endParaRPr lang="en-US" dirty="0"/>
                    </a:p>
                  </a:txBody>
                  <a:tcPr/>
                </a:tc>
                <a:tc>
                  <a:txBody>
                    <a:bodyPr/>
                    <a:lstStyle/>
                    <a:p>
                      <a:pPr algn="ctr"/>
                      <a:r>
                        <a:rPr lang="en-US" dirty="0" smtClean="0"/>
                        <a:t>Solid,</a:t>
                      </a:r>
                      <a:r>
                        <a:rPr lang="en-US" baseline="0" dirty="0" smtClean="0"/>
                        <a:t> grainy, mineral</a:t>
                      </a:r>
                      <a:endParaRPr lang="en-US" dirty="0"/>
                    </a:p>
                  </a:txBody>
                  <a:tcPr/>
                </a:tc>
                <a:tc>
                  <a:txBody>
                    <a:bodyPr/>
                    <a:lstStyle/>
                    <a:p>
                      <a:pPr algn="ctr"/>
                      <a:r>
                        <a:rPr lang="en-US" dirty="0" smtClean="0"/>
                        <a:t>No</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Solid,</a:t>
                      </a:r>
                      <a:r>
                        <a:rPr lang="en-US" baseline="0" dirty="0" smtClean="0"/>
                        <a:t> white, grainy</a:t>
                      </a:r>
                      <a:endParaRPr lang="en-US" dirty="0"/>
                    </a:p>
                  </a:txBody>
                  <a:tcPr/>
                </a:tc>
                <a:tc>
                  <a:txBody>
                    <a:bodyPr/>
                    <a:lstStyle/>
                    <a:p>
                      <a:pPr algn="ctr"/>
                      <a:r>
                        <a:rPr lang="en-US" dirty="0" smtClean="0"/>
                        <a:t>Yes</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Liquid, sour, colorless</a:t>
                      </a:r>
                      <a:endParaRPr lang="en-US" dirty="0"/>
                    </a:p>
                  </a:txBody>
                  <a:tcPr/>
                </a:tc>
                <a:tc>
                  <a:txBody>
                    <a:bodyPr/>
                    <a:lstStyle/>
                    <a:p>
                      <a:pPr algn="ctr"/>
                      <a:r>
                        <a:rPr lang="en-US" dirty="0" smtClean="0"/>
                        <a:t>Yes</a:t>
                      </a:r>
                      <a:endParaRPr lang="en-US" dirty="0"/>
                    </a:p>
                  </a:txBody>
                  <a:tcPr/>
                </a:tc>
              </a:tr>
            </a:tbl>
          </a:graphicData>
        </a:graphic>
      </p:graphicFrame>
    </p:spTree>
    <p:extLst>
      <p:ext uri="{BB962C8B-B14F-4D97-AF65-F5344CB8AC3E}">
        <p14:creationId xmlns:p14="http://schemas.microsoft.com/office/powerpoint/2010/main" val="1429911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8762"/>
          </a:xfrm>
        </p:spPr>
        <p:txBody>
          <a:bodyPr>
            <a:noAutofit/>
          </a:bodyPr>
          <a:lstStyle/>
          <a:p>
            <a:pPr algn="l"/>
            <a:r>
              <a:rPr lang="en-US" sz="2400" b="1" dirty="0" smtClean="0"/>
              <a:t>35</a:t>
            </a:r>
            <a:r>
              <a:rPr lang="en-US" sz="2400" b="1" dirty="0" smtClean="0"/>
              <a:t>.  </a:t>
            </a:r>
            <a:r>
              <a:rPr lang="en-US" sz="2400" b="1" dirty="0" smtClean="0"/>
              <a:t>Based on the information in the table, which substances could be sugar?</a:t>
            </a:r>
            <a:br>
              <a:rPr lang="en-US" sz="2400" b="1" dirty="0" smtClean="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smtClean="0"/>
              <a:t/>
            </a:r>
            <a:br>
              <a:rPr lang="en-US" sz="2400" b="1" dirty="0" smtClean="0"/>
            </a:br>
            <a:r>
              <a:rPr lang="en-US" sz="2400" b="1" dirty="0"/>
              <a:t/>
            </a:r>
            <a:br>
              <a:rPr lang="en-US" sz="2400" b="1" dirty="0"/>
            </a:br>
            <a:r>
              <a:rPr lang="en-US" sz="2400" b="1" dirty="0"/>
              <a:t/>
            </a:r>
            <a:br>
              <a:rPr lang="en-US" sz="2400" b="1" dirty="0"/>
            </a:br>
            <a:r>
              <a:rPr lang="en-US" sz="2400" dirty="0" smtClean="0"/>
              <a:t>A. 1 &amp; 2</a:t>
            </a:r>
            <a:br>
              <a:rPr lang="en-US" sz="2400" dirty="0" smtClean="0"/>
            </a:br>
            <a:r>
              <a:rPr lang="en-US" sz="2400" dirty="0" smtClean="0"/>
              <a:t>B. 2 &amp; 4</a:t>
            </a:r>
            <a:br>
              <a:rPr lang="en-US" sz="2400" dirty="0" smtClean="0"/>
            </a:br>
            <a:r>
              <a:rPr lang="en-US" sz="2400" dirty="0" smtClean="0">
                <a:solidFill>
                  <a:srgbClr val="FF0000"/>
                </a:solidFill>
              </a:rPr>
              <a:t>C. 1 &amp; 3</a:t>
            </a:r>
            <a:br>
              <a:rPr lang="en-US" sz="2400" dirty="0" smtClean="0">
                <a:solidFill>
                  <a:srgbClr val="FF0000"/>
                </a:solidFill>
              </a:rPr>
            </a:br>
            <a:r>
              <a:rPr lang="en-US" sz="2400" dirty="0" smtClean="0"/>
              <a:t>D. 2 &amp; 3</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512925482"/>
              </p:ext>
            </p:extLst>
          </p:nvPr>
        </p:nvGraphicFramePr>
        <p:xfrm>
          <a:off x="1524000" y="1397000"/>
          <a:ext cx="6096000" cy="1854200"/>
        </p:xfrm>
        <a:graphic>
          <a:graphicData uri="http://schemas.openxmlformats.org/drawingml/2006/table">
            <a:tbl>
              <a:tblPr firstRow="1" bandRow="1">
                <a:tableStyleId>{5C22544A-7EE6-4342-B048-85BDC9FD1C3A}</a:tableStyleId>
              </a:tblPr>
              <a:tblGrid>
                <a:gridCol w="1498600"/>
                <a:gridCol w="2565400"/>
                <a:gridCol w="2032000"/>
              </a:tblGrid>
              <a:tr h="370840">
                <a:tc>
                  <a:txBody>
                    <a:bodyPr/>
                    <a:lstStyle/>
                    <a:p>
                      <a:pPr algn="ctr"/>
                      <a:r>
                        <a:rPr lang="en-US" dirty="0" smtClean="0"/>
                        <a:t>Substance</a:t>
                      </a:r>
                      <a:endParaRPr lang="en-US" dirty="0"/>
                    </a:p>
                  </a:txBody>
                  <a:tcPr/>
                </a:tc>
                <a:tc>
                  <a:txBody>
                    <a:bodyPr/>
                    <a:lstStyle/>
                    <a:p>
                      <a:pPr algn="ctr"/>
                      <a:r>
                        <a:rPr lang="en-US" dirty="0" smtClean="0"/>
                        <a:t>Physical Properties</a:t>
                      </a:r>
                      <a:endParaRPr lang="en-US" dirty="0"/>
                    </a:p>
                  </a:txBody>
                  <a:tcPr/>
                </a:tc>
                <a:tc>
                  <a:txBody>
                    <a:bodyPr/>
                    <a:lstStyle/>
                    <a:p>
                      <a:pPr algn="ctr"/>
                      <a:r>
                        <a:rPr lang="en-US" dirty="0" smtClean="0"/>
                        <a:t>Soluble?</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Solid, sweet, grainy</a:t>
                      </a:r>
                      <a:endParaRPr lang="en-US" dirty="0"/>
                    </a:p>
                  </a:txBody>
                  <a:tcPr/>
                </a:tc>
                <a:tc>
                  <a:txBody>
                    <a:bodyPr/>
                    <a:lstStyle/>
                    <a:p>
                      <a:pPr algn="ctr"/>
                      <a:r>
                        <a:rPr lang="en-US" dirty="0" smtClean="0"/>
                        <a:t>Yes</a:t>
                      </a:r>
                    </a:p>
                  </a:txBody>
                  <a:tcPr/>
                </a:tc>
              </a:tr>
              <a:tr h="370840">
                <a:tc>
                  <a:txBody>
                    <a:bodyPr/>
                    <a:lstStyle/>
                    <a:p>
                      <a:pPr algn="ctr"/>
                      <a:r>
                        <a:rPr lang="en-US" dirty="0" smtClean="0"/>
                        <a:t>2</a:t>
                      </a:r>
                      <a:endParaRPr lang="en-US" dirty="0"/>
                    </a:p>
                  </a:txBody>
                  <a:tcPr/>
                </a:tc>
                <a:tc>
                  <a:txBody>
                    <a:bodyPr/>
                    <a:lstStyle/>
                    <a:p>
                      <a:pPr algn="ctr"/>
                      <a:r>
                        <a:rPr lang="en-US" dirty="0" smtClean="0"/>
                        <a:t>Solid,</a:t>
                      </a:r>
                      <a:r>
                        <a:rPr lang="en-US" baseline="0" dirty="0" smtClean="0"/>
                        <a:t> grainy, mineral</a:t>
                      </a:r>
                      <a:endParaRPr lang="en-US" dirty="0"/>
                    </a:p>
                  </a:txBody>
                  <a:tcPr/>
                </a:tc>
                <a:tc>
                  <a:txBody>
                    <a:bodyPr/>
                    <a:lstStyle/>
                    <a:p>
                      <a:pPr algn="ctr"/>
                      <a:r>
                        <a:rPr lang="en-US" dirty="0" smtClean="0"/>
                        <a:t>No</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Solid,</a:t>
                      </a:r>
                      <a:r>
                        <a:rPr lang="en-US" baseline="0" dirty="0" smtClean="0"/>
                        <a:t> white, grainy</a:t>
                      </a:r>
                      <a:endParaRPr lang="en-US" dirty="0"/>
                    </a:p>
                  </a:txBody>
                  <a:tcPr/>
                </a:tc>
                <a:tc>
                  <a:txBody>
                    <a:bodyPr/>
                    <a:lstStyle/>
                    <a:p>
                      <a:pPr algn="ctr"/>
                      <a:r>
                        <a:rPr lang="en-US" dirty="0" smtClean="0"/>
                        <a:t>Yes</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Liquid, sour, colorless</a:t>
                      </a:r>
                      <a:endParaRPr lang="en-US" dirty="0"/>
                    </a:p>
                  </a:txBody>
                  <a:tcPr/>
                </a:tc>
                <a:tc>
                  <a:txBody>
                    <a:bodyPr/>
                    <a:lstStyle/>
                    <a:p>
                      <a:pPr algn="ctr"/>
                      <a:r>
                        <a:rPr lang="en-US" dirty="0" smtClean="0"/>
                        <a:t>Yes</a:t>
                      </a:r>
                      <a:endParaRPr lang="en-US" dirty="0"/>
                    </a:p>
                  </a:txBody>
                  <a:tcPr/>
                </a:tc>
              </a:tr>
            </a:tbl>
          </a:graphicData>
        </a:graphic>
      </p:graphicFrame>
    </p:spTree>
    <p:extLst>
      <p:ext uri="{BB962C8B-B14F-4D97-AF65-F5344CB8AC3E}">
        <p14:creationId xmlns:p14="http://schemas.microsoft.com/office/powerpoint/2010/main" val="2660463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2137"/>
            <a:ext cx="8115300" cy="3600986"/>
          </a:xfrm>
          <a:prstGeom prst="rect">
            <a:avLst/>
          </a:prstGeom>
        </p:spPr>
        <p:txBody>
          <a:bodyPr wrap="square">
            <a:spAutoFit/>
          </a:bodyPr>
          <a:lstStyle/>
          <a:p>
            <a:r>
              <a:rPr lang="en-US" b="1" dirty="0"/>
              <a:t>TAKS Study Guide, #</a:t>
            </a:r>
            <a:r>
              <a:rPr lang="en-US" b="1" dirty="0" smtClean="0"/>
              <a:t>34</a:t>
            </a:r>
          </a:p>
          <a:p>
            <a:endParaRPr lang="en-US" dirty="0"/>
          </a:p>
          <a:p>
            <a:r>
              <a:rPr lang="en-US" sz="3200" b="1" dirty="0"/>
              <a:t>3</a:t>
            </a:r>
            <a:r>
              <a:rPr lang="en-US" sz="3200" b="1" dirty="0" smtClean="0"/>
              <a:t>. </a:t>
            </a:r>
            <a:r>
              <a:rPr lang="en-US" sz="3200" b="1" dirty="0" smtClean="0"/>
              <a:t>River </a:t>
            </a:r>
            <a:r>
              <a:rPr lang="en-US" sz="3200" b="1" dirty="0"/>
              <a:t>water is a solution because it </a:t>
            </a:r>
            <a:r>
              <a:rPr lang="en-US" sz="3200" b="1" dirty="0" smtClean="0"/>
              <a:t>—</a:t>
            </a:r>
          </a:p>
          <a:p>
            <a:endParaRPr lang="en-US" sz="3200" dirty="0"/>
          </a:p>
          <a:p>
            <a:r>
              <a:rPr lang="en-US" sz="3200" b="1" dirty="0"/>
              <a:t>A 	</a:t>
            </a:r>
            <a:r>
              <a:rPr lang="en-US" sz="3200" dirty="0"/>
              <a:t>is a liquid, which has no definite shape</a:t>
            </a:r>
          </a:p>
          <a:p>
            <a:r>
              <a:rPr lang="en-US" sz="3200" b="1" dirty="0">
                <a:solidFill>
                  <a:srgbClr val="FF0000"/>
                </a:solidFill>
              </a:rPr>
              <a:t>B 	</a:t>
            </a:r>
            <a:r>
              <a:rPr lang="en-US" sz="3200" dirty="0">
                <a:solidFill>
                  <a:srgbClr val="FF0000"/>
                </a:solidFill>
              </a:rPr>
              <a:t>contains dissolved minerals and salts</a:t>
            </a:r>
          </a:p>
          <a:p>
            <a:r>
              <a:rPr lang="en-US" sz="3200" b="1" dirty="0"/>
              <a:t>C 	</a:t>
            </a:r>
            <a:r>
              <a:rPr lang="en-US" sz="3200" dirty="0"/>
              <a:t>carries sand, clay, and other sediment</a:t>
            </a:r>
          </a:p>
          <a:p>
            <a:r>
              <a:rPr lang="en-US" sz="3200" b="1" dirty="0"/>
              <a:t>D 	</a:t>
            </a:r>
            <a:r>
              <a:rPr lang="en-US" sz="3200" dirty="0"/>
              <a:t>is a compound made up of two elements</a:t>
            </a:r>
          </a:p>
        </p:txBody>
      </p:sp>
    </p:spTree>
    <p:extLst>
      <p:ext uri="{BB962C8B-B14F-4D97-AF65-F5344CB8AC3E}">
        <p14:creationId xmlns:p14="http://schemas.microsoft.com/office/powerpoint/2010/main" val="1819320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257612084"/>
              </p:ext>
            </p:extLst>
          </p:nvPr>
        </p:nvGraphicFramePr>
        <p:xfrm>
          <a:off x="558799" y="1181100"/>
          <a:ext cx="7939261" cy="4648200"/>
        </p:xfrm>
        <a:graphic>
          <a:graphicData uri="http://schemas.openxmlformats.org/presentationml/2006/ole">
            <mc:AlternateContent xmlns:mc="http://schemas.openxmlformats.org/markup-compatibility/2006">
              <mc:Choice xmlns:v="urn:schemas-microsoft-com:vml" Requires="v">
                <p:oleObj spid="_x0000_s2064" name="Document" r:id="rId3" imgW="5943600" imgH="3479800" progId="Word.Document.12">
                  <p:embed/>
                </p:oleObj>
              </mc:Choice>
              <mc:Fallback>
                <p:oleObj name="Document" r:id="rId3" imgW="5943600" imgH="3479800" progId="Word.Document.12">
                  <p:embed/>
                  <p:pic>
                    <p:nvPicPr>
                      <p:cNvPr id="0" name=""/>
                      <p:cNvPicPr/>
                      <p:nvPr/>
                    </p:nvPicPr>
                    <p:blipFill>
                      <a:blip r:embed="rId4"/>
                      <a:stretch>
                        <a:fillRect/>
                      </a:stretch>
                    </p:blipFill>
                    <p:spPr>
                      <a:xfrm>
                        <a:off x="558799" y="1181100"/>
                        <a:ext cx="7939261" cy="4648200"/>
                      </a:xfrm>
                      <a:prstGeom prst="rect">
                        <a:avLst/>
                      </a:prstGeom>
                    </p:spPr>
                  </p:pic>
                </p:oleObj>
              </mc:Fallback>
            </mc:AlternateContent>
          </a:graphicData>
        </a:graphic>
      </p:graphicFrame>
      <p:sp>
        <p:nvSpPr>
          <p:cNvPr id="3" name="TextBox 2"/>
          <p:cNvSpPr txBox="1"/>
          <p:nvPr/>
        </p:nvSpPr>
        <p:spPr>
          <a:xfrm>
            <a:off x="759306" y="297222"/>
            <a:ext cx="502261" cy="584776"/>
          </a:xfrm>
          <a:prstGeom prst="rect">
            <a:avLst/>
          </a:prstGeom>
          <a:noFill/>
        </p:spPr>
        <p:txBody>
          <a:bodyPr wrap="none" rtlCol="0">
            <a:spAutoFit/>
          </a:bodyPr>
          <a:lstStyle/>
          <a:p>
            <a:r>
              <a:rPr lang="en-US" sz="3200" b="1" dirty="0"/>
              <a:t>5</a:t>
            </a:r>
            <a:r>
              <a:rPr lang="en-US" sz="3200" b="1" dirty="0" smtClean="0"/>
              <a:t>.</a:t>
            </a:r>
            <a:endParaRPr lang="en-US" sz="3200" b="1" dirty="0"/>
          </a:p>
        </p:txBody>
      </p:sp>
    </p:spTree>
    <p:extLst>
      <p:ext uri="{BB962C8B-B14F-4D97-AF65-F5344CB8AC3E}">
        <p14:creationId xmlns:p14="http://schemas.microsoft.com/office/powerpoint/2010/main" val="4046676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00486889"/>
              </p:ext>
            </p:extLst>
          </p:nvPr>
        </p:nvGraphicFramePr>
        <p:xfrm>
          <a:off x="558799" y="1181100"/>
          <a:ext cx="7939261" cy="4648200"/>
        </p:xfrm>
        <a:graphic>
          <a:graphicData uri="http://schemas.openxmlformats.org/presentationml/2006/ole">
            <mc:AlternateContent xmlns:mc="http://schemas.openxmlformats.org/markup-compatibility/2006">
              <mc:Choice xmlns:v="urn:schemas-microsoft-com:vml" Requires="v">
                <p:oleObj spid="_x0000_s13327" name="Document" r:id="rId3" imgW="5943600" imgH="3479800" progId="Word.Document.12">
                  <p:embed/>
                </p:oleObj>
              </mc:Choice>
              <mc:Fallback>
                <p:oleObj name="Document" r:id="rId3" imgW="5943600" imgH="3479800" progId="Word.Document.12">
                  <p:embed/>
                  <p:pic>
                    <p:nvPicPr>
                      <p:cNvPr id="0" name=""/>
                      <p:cNvPicPr/>
                      <p:nvPr/>
                    </p:nvPicPr>
                    <p:blipFill>
                      <a:blip r:embed="rId4"/>
                      <a:stretch>
                        <a:fillRect/>
                      </a:stretch>
                    </p:blipFill>
                    <p:spPr>
                      <a:xfrm>
                        <a:off x="558799" y="1181100"/>
                        <a:ext cx="7939261" cy="4648200"/>
                      </a:xfrm>
                      <a:prstGeom prst="rect">
                        <a:avLst/>
                      </a:prstGeom>
                    </p:spPr>
                  </p:pic>
                </p:oleObj>
              </mc:Fallback>
            </mc:AlternateContent>
          </a:graphicData>
        </a:graphic>
      </p:graphicFrame>
      <p:sp>
        <p:nvSpPr>
          <p:cNvPr id="3" name="TextBox 2"/>
          <p:cNvSpPr txBox="1"/>
          <p:nvPr/>
        </p:nvSpPr>
        <p:spPr>
          <a:xfrm>
            <a:off x="759306" y="297222"/>
            <a:ext cx="502261" cy="584776"/>
          </a:xfrm>
          <a:prstGeom prst="rect">
            <a:avLst/>
          </a:prstGeom>
          <a:noFill/>
        </p:spPr>
        <p:txBody>
          <a:bodyPr wrap="none" rtlCol="0">
            <a:spAutoFit/>
          </a:bodyPr>
          <a:lstStyle/>
          <a:p>
            <a:r>
              <a:rPr lang="en-US" sz="3200" b="1" dirty="0"/>
              <a:t>5</a:t>
            </a:r>
            <a:r>
              <a:rPr lang="en-US" sz="3200" b="1" dirty="0" smtClean="0"/>
              <a:t>.</a:t>
            </a:r>
            <a:endParaRPr lang="en-US" sz="3200" b="1" dirty="0"/>
          </a:p>
        </p:txBody>
      </p:sp>
      <p:sp>
        <p:nvSpPr>
          <p:cNvPr id="4" name="Oval 3"/>
          <p:cNvSpPr/>
          <p:nvPr/>
        </p:nvSpPr>
        <p:spPr>
          <a:xfrm>
            <a:off x="759306" y="5174137"/>
            <a:ext cx="1976413" cy="29956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064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1388</Words>
  <Application>Microsoft Office PowerPoint</Application>
  <PresentationFormat>On-screen Show (4:3)</PresentationFormat>
  <Paragraphs>259</Paragraphs>
  <Slides>69</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3" baseType="lpstr">
      <vt:lpstr>Arial</vt:lpstr>
      <vt:lpstr>Calibri</vt:lpstr>
      <vt:lpstr>Office Theme</vt:lpstr>
      <vt:lpstr>Document</vt:lpstr>
      <vt:lpstr>Physical Boot Camp</vt:lpstr>
      <vt:lpstr>STAAR 2013 #40; RC1; Supporting  1. A worker built a sidewalk and pressed some large salt particles into the concrete while it was still wet.  When the concrete was dry, the worker washed the sidewalk with the water.  The picture below shows the sidewalk after it was washed:      What most likely happened to the salt?  F. It evaporated into a gas G. It turned into concrete H. It dissolved in the water J. It turned into a solid</vt:lpstr>
      <vt:lpstr>STAAR 2013 #40; RC1; Supporting  1. A worker built a sidewalk and pressed some large salt particles into the concrete while it was still wet.  When the concrete was dry, the worker washed the sidewalk with the water.  The picture below shoes the sidewalk after it was washed:      What most likely happened to the salt?  F. It evaporated into a gas G. It turned into concrete H. It dissolved in the water J. It turned into a solid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26. Which statement about solutions is correct?  A. All solutions contain more than two substances. B. A solution can only be created from liquids. C. All mixtures are solutions. D. All solutions are mixtures.</vt:lpstr>
      <vt:lpstr>26. Which statement about solutions is correct?  A. All solutions contain more than two substances. (2 or more) B. A solution can only be created from liquids. C. All mixtures are solutions. D. All solutions are mixtures.</vt:lpstr>
      <vt:lpstr>27. Salt crystals + water = solution.  What happened to the salt and water?  A. They combined physically to form a special mixture. B. The salt and water evaporated. C. The salt and water separated, forming layers. D. The salt melted the water.</vt:lpstr>
      <vt:lpstr>27. Salt crystals + water = solution.  What happened to the salt and water?  A. They combined physically to form a special mixture. B. The salt and water evaporated. C. The salt and water separated, forming layers. D. The salt melted the water.</vt:lpstr>
      <vt:lpstr>28. A student dissolves 20 grams of salt in a pan of 200 milliliters of water.  The student places the pan over a hot stove.  How much salt is left after all the water evaporates?  A. There is no salt left because it evaporated with the water. B. 20 grams of salt is left after all the water evaporates. C. 10 grams of salt evaporates, leaving 10 grams in the pan. D. Neither the salt nor the water evaporates.</vt:lpstr>
      <vt:lpstr>28. A student dissolves 20 grams of salt in a pan of 200 milliliters of water.  The student places the pan over a hot stove.  How much salt is left after all the water evaporates?  A. There is no salt left because it evaporated with the water. B. 20 grams of salt is left after all the water evaporates. C. 10 grams of salt evaporates, leaving 10 grams in the pan. D. Neither the salt nor the water evaporates.</vt:lpstr>
      <vt:lpstr>29. A student makes a drink stirring lemon juice and sugar into a glass of water.  Why is this drink considered a solution?  A. The lemon juice and sugar change the taste of the water. B. The water changes the color. C. The lemon juice and sugar dissolve in the water. D. The student stirs the mixture.</vt:lpstr>
      <vt:lpstr>29. A student makes a drink stirring lemon juice and sugar into a glass of water.  Why is this drink considered a solution?  A. The lemon juice and sugar change the taste of the water. B. The water changes the color. C. The lemon juice and sugar dissolve in the water. D. The student stirs the mixture.</vt:lpstr>
      <vt:lpstr>30. A beaker contains a mixture of salt, sand, gravel, and iron fillings.  Which substance is soluble in water?  A. salt B. sand C. iron fillings D. gravel</vt:lpstr>
      <vt:lpstr>30. A beaker contains a mixture of salt, sand, gravel, and iron fillings.  Which substance is soluble in water?  A. salt B. sand C. iron fillings D. gravel</vt:lpstr>
      <vt:lpstr>31. What causes sugar to dissolve faster in hot water than in cold water?  A. Cold water takes up less space than hot water. B. Cold water has faster moving particles than hot water. C. Hot water has faster moving particles than cold water. D. Hot water takes up more space than cold water.</vt:lpstr>
      <vt:lpstr>31. What causes sugar to dissolve faster in hot water than in cold water?  A. Cold water takes up less space than hot water. B. Cold water has faster moving particles than hot water. C. Hot water has faster moving particles than cold water. D. Hot water takes up more space than cold water.</vt:lpstr>
      <vt:lpstr>32. Which of the following has the greatest effect on the ability of a substance to dissolve in water?  A. color B. volume C. buoyancy D. solubility</vt:lpstr>
      <vt:lpstr>32. Which of the following has the greatest effect on the ability of a substance to dissolve in water?  A. color B. volume C. buoyancy D. solubility</vt:lpstr>
      <vt:lpstr>33. Students experimented with different substances to determine which were soluble.  The ingredients included lemon juice, sand, salt, and sugar.  After repeated tests of each substance, the students concluded all of the following have the ability to dissolve EXCEPT—  A. lemon juice B. sand C. salt D. sugar</vt:lpstr>
      <vt:lpstr>33. Students experimented with different substances to determine which were soluble.  The ingredients included lemon juice, sand, salt, and sugar.  After repeated tests of each substance, the students concluded all of the following have the ability to dissolve EXCEPT—  A. lemon juice B. sand C. salt D. sugar</vt:lpstr>
      <vt:lpstr>34.  Which of the following pieces of equipment should be used to separate saltwater?  A. hot plate B. magnet C. pan balance D. filter</vt:lpstr>
      <vt:lpstr>34.  Which of the following pieces of equipment should be used to separate saltwater?  A. hot plate (to evaporate) B. magnet C. pan balance D. filter</vt:lpstr>
      <vt:lpstr>35.  Based on the information in the table, which substances could be sugar?          A. 1 &amp; 2 B. 2 &amp; 4 C. 1 &amp; 3 D. 2 &amp; 3</vt:lpstr>
      <vt:lpstr>35.  Based on the information in the table, which substances could be sugar?          A. 1 &amp; 2 B. 2 &amp; 4 C. 1 &amp; 3 D. 2 &amp; 3</vt:lpstr>
    </vt:vector>
  </TitlesOfParts>
  <Company>MISD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Boot Camp</dc:title>
  <dc:creator>McKinney ISD</dc:creator>
  <cp:lastModifiedBy>Kelly Williams</cp:lastModifiedBy>
  <cp:revision>17</cp:revision>
  <cp:lastPrinted>2016-01-04T14:10:51Z</cp:lastPrinted>
  <dcterms:created xsi:type="dcterms:W3CDTF">2014-03-29T13:24:44Z</dcterms:created>
  <dcterms:modified xsi:type="dcterms:W3CDTF">2017-05-04T14:03:47Z</dcterms:modified>
</cp:coreProperties>
</file>